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60" r:id="rId4"/>
    <p:sldId id="257" r:id="rId5"/>
    <p:sldId id="261" r:id="rId6"/>
    <p:sldId id="269" r:id="rId7"/>
    <p:sldId id="268" r:id="rId8"/>
    <p:sldId id="273" r:id="rId9"/>
    <p:sldId id="274" r:id="rId10"/>
    <p:sldId id="264" r:id="rId11"/>
    <p:sldId id="276" r:id="rId12"/>
    <p:sldId id="275" r:id="rId13"/>
    <p:sldId id="263" r:id="rId14"/>
    <p:sldId id="271" r:id="rId15"/>
    <p:sldId id="272" r:id="rId16"/>
  </p:sldIdLst>
  <p:sldSz cx="18288000" cy="10287000"/>
  <p:notesSz cx="6858000" cy="9144000"/>
  <p:embeddedFontLst>
    <p:embeddedFont>
      <p:font typeface="Agrandir Narrow Bold" panose="020B0604020202020204" charset="0"/>
      <p:regular r:id="rId17"/>
    </p:embeddedFont>
    <p:embeddedFont>
      <p:font typeface="Days" panose="02000505050000020004" charset="0"/>
      <p:regular r:id="rId18"/>
    </p:embeddedFont>
    <p:embeddedFont>
      <p:font typeface="Open Sauce Light" panose="020B0604020202020204" charset="0"/>
      <p:regular r:id="rId19"/>
    </p:embeddedFont>
    <p:embeddedFont>
      <p:font typeface="Open Sauce Medium"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D588374-898B-4602-8114-AA9F719745A9}">
          <p14:sldIdLst>
            <p14:sldId id="256"/>
            <p14:sldId id="258"/>
            <p14:sldId id="260"/>
            <p14:sldId id="257"/>
            <p14:sldId id="261"/>
            <p14:sldId id="269"/>
            <p14:sldId id="268"/>
            <p14:sldId id="273"/>
            <p14:sldId id="274"/>
            <p14:sldId id="264"/>
            <p14:sldId id="276"/>
            <p14:sldId id="275"/>
            <p14:sldId id="263"/>
            <p14:sldId id="271"/>
            <p14:sldId id="2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23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7DE25-20ED-48FA-AFE8-FFEEC1811890}" v="25" dt="2024-02-21T02:43:05.2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varScale="1">
        <p:scale>
          <a:sx n="55" d="100"/>
          <a:sy n="55" d="100"/>
        </p:scale>
        <p:origin x="686"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dirty="0"/>
          </a:p>
        </p:txBody>
      </p:sp>
      <p:sp>
        <p:nvSpPr>
          <p:cNvPr id="3" name="Freeform 3"/>
          <p:cNvSpPr/>
          <p:nvPr/>
        </p:nvSpPr>
        <p:spPr>
          <a:xfrm>
            <a:off x="1564160" y="1182238"/>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4" name="AutoShape 4"/>
          <p:cNvSpPr/>
          <p:nvPr/>
        </p:nvSpPr>
        <p:spPr>
          <a:xfrm>
            <a:off x="1564160" y="6931968"/>
            <a:ext cx="9526284" cy="0"/>
          </a:xfrm>
          <a:prstGeom prst="line">
            <a:avLst/>
          </a:prstGeom>
          <a:ln w="76200" cap="rnd">
            <a:solidFill>
              <a:srgbClr val="F5F5F5"/>
            </a:solidFill>
            <a:prstDash val="solid"/>
            <a:headEnd type="none" w="sm" len="sm"/>
            <a:tailEnd type="none" w="sm" len="sm"/>
          </a:ln>
        </p:spPr>
        <p:txBody>
          <a:bodyPr/>
          <a:lstStyle/>
          <a:p>
            <a:endParaRPr lang="en-IN" dirty="0"/>
          </a:p>
        </p:txBody>
      </p:sp>
      <p:sp>
        <p:nvSpPr>
          <p:cNvPr id="5" name="TextBox 5"/>
          <p:cNvSpPr txBox="1"/>
          <p:nvPr/>
        </p:nvSpPr>
        <p:spPr>
          <a:xfrm>
            <a:off x="1564160" y="3648668"/>
            <a:ext cx="9118379" cy="1286455"/>
          </a:xfrm>
          <a:prstGeom prst="rect">
            <a:avLst/>
          </a:prstGeom>
        </p:spPr>
        <p:txBody>
          <a:bodyPr lIns="0" tIns="0" rIns="0" bIns="0" rtlCol="0" anchor="t">
            <a:spAutoFit/>
          </a:bodyPr>
          <a:lstStyle/>
          <a:p>
            <a:pPr algn="just">
              <a:lnSpc>
                <a:spcPts val="9950"/>
              </a:lnSpc>
            </a:pPr>
            <a:r>
              <a:rPr lang="en-US" sz="9045" spc="334" dirty="0">
                <a:solidFill>
                  <a:srgbClr val="FFFFFF"/>
                </a:solidFill>
                <a:latin typeface="Days"/>
              </a:rPr>
              <a:t>Problem</a:t>
            </a:r>
          </a:p>
        </p:txBody>
      </p:sp>
      <p:sp>
        <p:nvSpPr>
          <p:cNvPr id="6" name="TextBox 6"/>
          <p:cNvSpPr txBox="1"/>
          <p:nvPr/>
        </p:nvSpPr>
        <p:spPr>
          <a:xfrm>
            <a:off x="1564160" y="5013259"/>
            <a:ext cx="11694640" cy="1705595"/>
          </a:xfrm>
          <a:prstGeom prst="rect">
            <a:avLst/>
          </a:prstGeom>
        </p:spPr>
        <p:txBody>
          <a:bodyPr wrap="square" lIns="0" tIns="0" rIns="0" bIns="0" rtlCol="0" anchor="t">
            <a:spAutoFit/>
          </a:bodyPr>
          <a:lstStyle/>
          <a:p>
            <a:pPr algn="just">
              <a:lnSpc>
                <a:spcPts val="13263"/>
              </a:lnSpc>
            </a:pPr>
            <a:r>
              <a:rPr lang="en-US" sz="12057" spc="868" dirty="0">
                <a:solidFill>
                  <a:srgbClr val="FFFFFF"/>
                </a:solidFill>
                <a:latin typeface="Open Sauce Medium"/>
              </a:rPr>
              <a:t>Statement - 1</a:t>
            </a:r>
          </a:p>
        </p:txBody>
      </p:sp>
      <p:sp>
        <p:nvSpPr>
          <p:cNvPr id="7" name="TextBox 7"/>
          <p:cNvSpPr txBox="1"/>
          <p:nvPr/>
        </p:nvSpPr>
        <p:spPr>
          <a:xfrm>
            <a:off x="2136054" y="1125088"/>
            <a:ext cx="3731346" cy="397545"/>
          </a:xfrm>
          <a:prstGeom prst="rect">
            <a:avLst/>
          </a:prstGeom>
        </p:spPr>
        <p:txBody>
          <a:bodyPr wrap="square" lIns="0" tIns="0" rIns="0" bIns="0" rtlCol="0" anchor="t">
            <a:spAutoFit/>
          </a:bodyPr>
          <a:lstStyle/>
          <a:p>
            <a:pPr>
              <a:lnSpc>
                <a:spcPts val="3068"/>
              </a:lnSpc>
            </a:pPr>
            <a:r>
              <a:rPr lang="en-US" sz="2789" spc="209" dirty="0">
                <a:solidFill>
                  <a:srgbClr val="FFFFFF"/>
                </a:solidFill>
                <a:latin typeface="Agrandir Narrow Bold"/>
              </a:rPr>
              <a:t>H</a:t>
            </a:r>
            <a:r>
              <a:rPr lang="en-US" sz="1600" spc="209" dirty="0">
                <a:solidFill>
                  <a:srgbClr val="FFFFFF"/>
                </a:solidFill>
                <a:latin typeface="Agrandir Narrow Bold"/>
              </a:rPr>
              <a:t>ACK</a:t>
            </a:r>
            <a:r>
              <a:rPr lang="en-US" sz="2789" spc="209" dirty="0">
                <a:solidFill>
                  <a:srgbClr val="FFFFFF"/>
                </a:solidFill>
                <a:latin typeface="Agrandir Narrow Bold"/>
              </a:rPr>
              <a:t> T</a:t>
            </a:r>
            <a:r>
              <a:rPr lang="en-US" sz="1600" spc="209" dirty="0">
                <a:solidFill>
                  <a:srgbClr val="FFFFFF"/>
                </a:solidFill>
                <a:latin typeface="Agrandir Narrow Bold"/>
              </a:rPr>
              <a:t>O</a:t>
            </a:r>
            <a:r>
              <a:rPr lang="en-US" sz="2789" spc="209" dirty="0">
                <a:solidFill>
                  <a:srgbClr val="FFFFFF"/>
                </a:solidFill>
                <a:latin typeface="Agrandir Narrow Bold"/>
              </a:rPr>
              <a:t> F</a:t>
            </a:r>
            <a:r>
              <a:rPr lang="en-US" sz="1600" spc="209" dirty="0">
                <a:solidFill>
                  <a:srgbClr val="FFFFFF"/>
                </a:solidFill>
                <a:latin typeface="Agrandir Narrow Bold"/>
              </a:rPr>
              <a:t>UTURE</a:t>
            </a:r>
            <a:r>
              <a:rPr lang="en-US" sz="2789" spc="209" dirty="0">
                <a:solidFill>
                  <a:srgbClr val="FFFFFF"/>
                </a:solidFill>
                <a:latin typeface="Agrandir Narrow Bold"/>
              </a:rPr>
              <a:t> </a:t>
            </a:r>
            <a:r>
              <a:rPr lang="en-US" sz="2790" spc="209" dirty="0">
                <a:solidFill>
                  <a:srgbClr val="FFFFFF"/>
                </a:solidFill>
                <a:latin typeface="Agrandir Narrow Bold"/>
              </a:rPr>
              <a:t>2</a:t>
            </a:r>
            <a:r>
              <a:rPr lang="en-US" sz="1600" spc="209" dirty="0">
                <a:solidFill>
                  <a:srgbClr val="FFFFFF"/>
                </a:solidFill>
                <a:latin typeface="Agrandir Narrow Bold"/>
              </a:rPr>
              <a:t>.0</a:t>
            </a:r>
          </a:p>
        </p:txBody>
      </p:sp>
      <p:sp>
        <p:nvSpPr>
          <p:cNvPr id="8" name="TextBox 8"/>
          <p:cNvSpPr txBox="1"/>
          <p:nvPr/>
        </p:nvSpPr>
        <p:spPr>
          <a:xfrm>
            <a:off x="1619281" y="7254681"/>
            <a:ext cx="5132793" cy="307777"/>
          </a:xfrm>
          <a:prstGeom prst="rect">
            <a:avLst/>
          </a:prstGeom>
        </p:spPr>
        <p:txBody>
          <a:bodyPr lIns="0" tIns="0" rIns="0" bIns="0" rtlCol="0" anchor="t">
            <a:spAutoFit/>
          </a:bodyPr>
          <a:lstStyle/>
          <a:p>
            <a:pPr>
              <a:lnSpc>
                <a:spcPts val="2351"/>
              </a:lnSpc>
            </a:pPr>
            <a:r>
              <a:rPr lang="en-US" sz="2137" spc="181" dirty="0">
                <a:solidFill>
                  <a:srgbClr val="FFFFFF"/>
                </a:solidFill>
                <a:latin typeface="Agrandir Narrow Bold"/>
              </a:rPr>
              <a:t>By Team: Nobodies (HFA06)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p:cNvGrpSpPr/>
          <p:nvPr/>
        </p:nvGrpSpPr>
        <p:grpSpPr>
          <a:xfrm>
            <a:off x="1906059" y="1805470"/>
            <a:ext cx="6511495" cy="6973368"/>
            <a:chOff x="0" y="0"/>
            <a:chExt cx="1350514" cy="1446309"/>
          </a:xfrm>
        </p:grpSpPr>
        <p:sp>
          <p:nvSpPr>
            <p:cNvPr id="4" name="Freeform 4"/>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dirty="0"/>
            </a:p>
          </p:txBody>
        </p:sp>
        <p:sp>
          <p:nvSpPr>
            <p:cNvPr id="5" name="TextBox 5"/>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p:cNvGrpSpPr/>
          <p:nvPr/>
        </p:nvGrpSpPr>
        <p:grpSpPr>
          <a:xfrm>
            <a:off x="9581812" y="1805470"/>
            <a:ext cx="6511495" cy="6973368"/>
            <a:chOff x="0" y="0"/>
            <a:chExt cx="1350514" cy="1446309"/>
          </a:xfrm>
        </p:grpSpPr>
        <p:sp>
          <p:nvSpPr>
            <p:cNvPr id="7" name="Freeform 7"/>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a:p>
          </p:txBody>
        </p:sp>
        <p:sp>
          <p:nvSpPr>
            <p:cNvPr id="8" name="TextBox 8"/>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p:cNvSpPr txBox="1"/>
          <p:nvPr/>
        </p:nvSpPr>
        <p:spPr>
          <a:xfrm>
            <a:off x="2916442" y="3204038"/>
            <a:ext cx="4490729" cy="1376082"/>
          </a:xfrm>
          <a:prstGeom prst="rect">
            <a:avLst/>
          </a:prstGeom>
        </p:spPr>
        <p:txBody>
          <a:bodyPr lIns="0" tIns="0" rIns="0" bIns="0" rtlCol="0" anchor="t">
            <a:spAutoFit/>
          </a:bodyPr>
          <a:lstStyle/>
          <a:p>
            <a:pPr algn="ctr">
              <a:lnSpc>
                <a:spcPts val="12119"/>
              </a:lnSpc>
            </a:pPr>
            <a:r>
              <a:rPr lang="en-US" sz="7200" spc="-100" dirty="0">
                <a:solidFill>
                  <a:srgbClr val="000000"/>
                </a:solidFill>
                <a:latin typeface="Open Sauce Medium"/>
              </a:rPr>
              <a:t>Problem</a:t>
            </a:r>
          </a:p>
        </p:txBody>
      </p:sp>
      <p:sp>
        <p:nvSpPr>
          <p:cNvPr id="10" name="TextBox 10"/>
          <p:cNvSpPr txBox="1"/>
          <p:nvPr/>
        </p:nvSpPr>
        <p:spPr>
          <a:xfrm>
            <a:off x="2194693" y="5070938"/>
            <a:ext cx="5985057" cy="1107996"/>
          </a:xfrm>
          <a:prstGeom prst="rect">
            <a:avLst/>
          </a:prstGeom>
        </p:spPr>
        <p:txBody>
          <a:bodyPr wrap="square" lIns="0" tIns="0" rIns="0" bIns="0" rtlCol="0" anchor="t">
            <a:spAutoFit/>
          </a:bodyPr>
          <a:lstStyle/>
          <a:p>
            <a:pPr algn="ctr"/>
            <a:r>
              <a:rPr lang="en-US" sz="2400" spc="209" dirty="0">
                <a:solidFill>
                  <a:srgbClr val="000000"/>
                </a:solidFill>
                <a:latin typeface="Days"/>
              </a:rPr>
              <a:t>Analyzing customer trends in extensive databases</a:t>
            </a:r>
          </a:p>
          <a:p>
            <a:pPr algn="ctr"/>
            <a:endParaRPr lang="en-US" sz="2400" spc="209" dirty="0">
              <a:solidFill>
                <a:srgbClr val="000000"/>
              </a:solidFill>
              <a:latin typeface="Days"/>
            </a:endParaRPr>
          </a:p>
        </p:txBody>
      </p:sp>
      <p:sp>
        <p:nvSpPr>
          <p:cNvPr id="11" name="TextBox 11"/>
          <p:cNvSpPr txBox="1"/>
          <p:nvPr/>
        </p:nvSpPr>
        <p:spPr>
          <a:xfrm>
            <a:off x="10399170" y="2548795"/>
            <a:ext cx="4876777" cy="2031325"/>
          </a:xfrm>
          <a:prstGeom prst="rect">
            <a:avLst/>
          </a:prstGeom>
        </p:spPr>
        <p:txBody>
          <a:bodyPr lIns="0" tIns="0" rIns="0" bIns="0" rtlCol="0" anchor="t">
            <a:spAutoFit/>
          </a:bodyPr>
          <a:lstStyle/>
          <a:p>
            <a:pPr algn="ctr"/>
            <a:r>
              <a:rPr lang="en-US" sz="6600" spc="-101" dirty="0">
                <a:solidFill>
                  <a:srgbClr val="000000"/>
                </a:solidFill>
                <a:latin typeface="Open Sauce Medium"/>
              </a:rPr>
              <a:t>Proposed Solution</a:t>
            </a:r>
          </a:p>
        </p:txBody>
      </p:sp>
      <p:sp>
        <p:nvSpPr>
          <p:cNvPr id="12" name="TextBox 12"/>
          <p:cNvSpPr txBox="1"/>
          <p:nvPr/>
        </p:nvSpPr>
        <p:spPr>
          <a:xfrm>
            <a:off x="9753600" y="5076825"/>
            <a:ext cx="6095999" cy="2585323"/>
          </a:xfrm>
          <a:prstGeom prst="rect">
            <a:avLst/>
          </a:prstGeom>
        </p:spPr>
        <p:txBody>
          <a:bodyPr wrap="square" lIns="0" tIns="0" rIns="0" bIns="0" rtlCol="0" anchor="t">
            <a:spAutoFit/>
          </a:bodyPr>
          <a:lstStyle/>
          <a:p>
            <a:pPr algn="ctr"/>
            <a:r>
              <a:rPr lang="en-US" sz="2400" spc="210" dirty="0">
                <a:solidFill>
                  <a:srgbClr val="000000"/>
                </a:solidFill>
                <a:latin typeface="Days"/>
              </a:rPr>
              <a:t>We are using a ML algorithm trained on 3000 data sets to predict customer trends, further we are using graphing libraries to test the accuracy of the ML model with respect to ideal values.</a:t>
            </a:r>
          </a:p>
        </p:txBody>
      </p:sp>
      <p:sp>
        <p:nvSpPr>
          <p:cNvPr id="15" name="AutoShape 15"/>
          <p:cNvSpPr/>
          <p:nvPr/>
        </p:nvSpPr>
        <p:spPr>
          <a:xfrm flipH="1" flipV="1">
            <a:off x="-6739003" y="4937588"/>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AutoShape 16"/>
          <p:cNvSpPr/>
          <p:nvPr/>
        </p:nvSpPr>
        <p:spPr>
          <a:xfrm flipH="1" flipV="1">
            <a:off x="9581812" y="4899488"/>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B85FE-B3D7-14BC-2433-057467CB9C9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9E58B4-2E3A-E3B4-E440-92389BA2C2C3}"/>
              </a:ext>
            </a:extLst>
          </p:cNvPr>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a:extLst>
              <a:ext uri="{FF2B5EF4-FFF2-40B4-BE49-F238E27FC236}">
                <a16:creationId xmlns:a16="http://schemas.microsoft.com/office/drawing/2014/main" id="{69BEDB71-D6D2-B4D8-5E49-E08F592639D9}"/>
              </a:ext>
            </a:extLst>
          </p:cNvPr>
          <p:cNvGrpSpPr/>
          <p:nvPr/>
        </p:nvGrpSpPr>
        <p:grpSpPr>
          <a:xfrm>
            <a:off x="1906059" y="1805470"/>
            <a:ext cx="6511495" cy="6973368"/>
            <a:chOff x="0" y="0"/>
            <a:chExt cx="1350514" cy="1446309"/>
          </a:xfrm>
        </p:grpSpPr>
        <p:sp>
          <p:nvSpPr>
            <p:cNvPr id="4" name="Freeform 4">
              <a:extLst>
                <a:ext uri="{FF2B5EF4-FFF2-40B4-BE49-F238E27FC236}">
                  <a16:creationId xmlns:a16="http://schemas.microsoft.com/office/drawing/2014/main" id="{10C02987-FA6D-DBCA-E5FB-901FABEDF4E5}"/>
                </a:ext>
              </a:extLst>
            </p:cNvPr>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dirty="0"/>
            </a:p>
          </p:txBody>
        </p:sp>
        <p:sp>
          <p:nvSpPr>
            <p:cNvPr id="5" name="TextBox 5">
              <a:extLst>
                <a:ext uri="{FF2B5EF4-FFF2-40B4-BE49-F238E27FC236}">
                  <a16:creationId xmlns:a16="http://schemas.microsoft.com/office/drawing/2014/main" id="{6EFE71A7-7DA4-1835-3253-1A1A03915A56}"/>
                </a:ext>
              </a:extLst>
            </p:cNvPr>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a:extLst>
              <a:ext uri="{FF2B5EF4-FFF2-40B4-BE49-F238E27FC236}">
                <a16:creationId xmlns:a16="http://schemas.microsoft.com/office/drawing/2014/main" id="{E2CE3CFA-B090-8CC0-AA8B-35D832AB8A0D}"/>
              </a:ext>
            </a:extLst>
          </p:cNvPr>
          <p:cNvGrpSpPr/>
          <p:nvPr/>
        </p:nvGrpSpPr>
        <p:grpSpPr>
          <a:xfrm>
            <a:off x="9581812" y="1805470"/>
            <a:ext cx="6511495" cy="6973368"/>
            <a:chOff x="0" y="0"/>
            <a:chExt cx="1350514" cy="1446309"/>
          </a:xfrm>
        </p:grpSpPr>
        <p:sp>
          <p:nvSpPr>
            <p:cNvPr id="7" name="Freeform 7">
              <a:extLst>
                <a:ext uri="{FF2B5EF4-FFF2-40B4-BE49-F238E27FC236}">
                  <a16:creationId xmlns:a16="http://schemas.microsoft.com/office/drawing/2014/main" id="{F79D2B0A-1647-FDD7-06EA-285084972BF0}"/>
                </a:ext>
              </a:extLst>
            </p:cNvPr>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a:p>
          </p:txBody>
        </p:sp>
        <p:sp>
          <p:nvSpPr>
            <p:cNvPr id="8" name="TextBox 8">
              <a:extLst>
                <a:ext uri="{FF2B5EF4-FFF2-40B4-BE49-F238E27FC236}">
                  <a16:creationId xmlns:a16="http://schemas.microsoft.com/office/drawing/2014/main" id="{8240EA13-9C1B-9502-2B95-4F343234959A}"/>
                </a:ext>
              </a:extLst>
            </p:cNvPr>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a:extLst>
              <a:ext uri="{FF2B5EF4-FFF2-40B4-BE49-F238E27FC236}">
                <a16:creationId xmlns:a16="http://schemas.microsoft.com/office/drawing/2014/main" id="{E07E6490-776C-A6F3-C669-7D9D1487E484}"/>
              </a:ext>
            </a:extLst>
          </p:cNvPr>
          <p:cNvSpPr txBox="1"/>
          <p:nvPr/>
        </p:nvSpPr>
        <p:spPr>
          <a:xfrm>
            <a:off x="2916442" y="3204038"/>
            <a:ext cx="4490729" cy="1376082"/>
          </a:xfrm>
          <a:prstGeom prst="rect">
            <a:avLst/>
          </a:prstGeom>
        </p:spPr>
        <p:txBody>
          <a:bodyPr lIns="0" tIns="0" rIns="0" bIns="0" rtlCol="0" anchor="t">
            <a:spAutoFit/>
          </a:bodyPr>
          <a:lstStyle/>
          <a:p>
            <a:pPr algn="ctr">
              <a:lnSpc>
                <a:spcPts val="12119"/>
              </a:lnSpc>
            </a:pPr>
            <a:r>
              <a:rPr lang="en-US" sz="7200" spc="-100" dirty="0">
                <a:solidFill>
                  <a:srgbClr val="000000"/>
                </a:solidFill>
                <a:latin typeface="Open Sauce Medium"/>
              </a:rPr>
              <a:t>Problem</a:t>
            </a:r>
          </a:p>
        </p:txBody>
      </p:sp>
      <p:sp>
        <p:nvSpPr>
          <p:cNvPr id="10" name="TextBox 10">
            <a:extLst>
              <a:ext uri="{FF2B5EF4-FFF2-40B4-BE49-F238E27FC236}">
                <a16:creationId xmlns:a16="http://schemas.microsoft.com/office/drawing/2014/main" id="{628FC9E0-F886-9239-A6B5-45875A713EE7}"/>
              </a:ext>
            </a:extLst>
          </p:cNvPr>
          <p:cNvSpPr txBox="1"/>
          <p:nvPr/>
        </p:nvSpPr>
        <p:spPr>
          <a:xfrm>
            <a:off x="2194693" y="5070938"/>
            <a:ext cx="5985057" cy="738664"/>
          </a:xfrm>
          <a:prstGeom prst="rect">
            <a:avLst/>
          </a:prstGeom>
        </p:spPr>
        <p:txBody>
          <a:bodyPr wrap="square" lIns="0" tIns="0" rIns="0" bIns="0" rtlCol="0" anchor="t">
            <a:spAutoFit/>
          </a:bodyPr>
          <a:lstStyle/>
          <a:p>
            <a:pPr algn="ctr"/>
            <a:r>
              <a:rPr lang="en-US" sz="2400" spc="209" dirty="0">
                <a:solidFill>
                  <a:srgbClr val="000000"/>
                </a:solidFill>
                <a:latin typeface="Days"/>
              </a:rPr>
              <a:t>Maintaining a high level of security</a:t>
            </a:r>
          </a:p>
        </p:txBody>
      </p:sp>
      <p:sp>
        <p:nvSpPr>
          <p:cNvPr id="11" name="TextBox 11">
            <a:extLst>
              <a:ext uri="{FF2B5EF4-FFF2-40B4-BE49-F238E27FC236}">
                <a16:creationId xmlns:a16="http://schemas.microsoft.com/office/drawing/2014/main" id="{FAD778B7-9F4E-F002-4D3C-C6893A80364F}"/>
              </a:ext>
            </a:extLst>
          </p:cNvPr>
          <p:cNvSpPr txBox="1"/>
          <p:nvPr/>
        </p:nvSpPr>
        <p:spPr>
          <a:xfrm>
            <a:off x="10399170" y="2548795"/>
            <a:ext cx="4876777" cy="2031325"/>
          </a:xfrm>
          <a:prstGeom prst="rect">
            <a:avLst/>
          </a:prstGeom>
        </p:spPr>
        <p:txBody>
          <a:bodyPr lIns="0" tIns="0" rIns="0" bIns="0" rtlCol="0" anchor="t">
            <a:spAutoFit/>
          </a:bodyPr>
          <a:lstStyle/>
          <a:p>
            <a:pPr algn="ctr"/>
            <a:r>
              <a:rPr lang="en-US" sz="6600" spc="-101" dirty="0">
                <a:solidFill>
                  <a:srgbClr val="000000"/>
                </a:solidFill>
                <a:latin typeface="Open Sauce Medium"/>
              </a:rPr>
              <a:t>Proposed Solution</a:t>
            </a:r>
          </a:p>
        </p:txBody>
      </p:sp>
      <p:sp>
        <p:nvSpPr>
          <p:cNvPr id="12" name="TextBox 12">
            <a:extLst>
              <a:ext uri="{FF2B5EF4-FFF2-40B4-BE49-F238E27FC236}">
                <a16:creationId xmlns:a16="http://schemas.microsoft.com/office/drawing/2014/main" id="{AA2B4546-A643-EE4C-2259-D9C563EAF18E}"/>
              </a:ext>
            </a:extLst>
          </p:cNvPr>
          <p:cNvSpPr txBox="1"/>
          <p:nvPr/>
        </p:nvSpPr>
        <p:spPr>
          <a:xfrm>
            <a:off x="9753600" y="5076825"/>
            <a:ext cx="6095999" cy="3693319"/>
          </a:xfrm>
          <a:prstGeom prst="rect">
            <a:avLst/>
          </a:prstGeom>
        </p:spPr>
        <p:txBody>
          <a:bodyPr wrap="square" lIns="0" tIns="0" rIns="0" bIns="0" rtlCol="0" anchor="t">
            <a:spAutoFit/>
          </a:bodyPr>
          <a:lstStyle/>
          <a:p>
            <a:pPr algn="ctr"/>
            <a:r>
              <a:rPr lang="en-US" sz="2400" spc="210" dirty="0">
                <a:solidFill>
                  <a:srgbClr val="000000"/>
                </a:solidFill>
                <a:latin typeface="Days"/>
              </a:rPr>
              <a:t>To keep private data confidential, we are using AES-GCM encryption on the user data. Further, we are implementing RSA to get a double layer encryption and then discarding the private key so that there is no scope of compromising data of the customer.</a:t>
            </a:r>
          </a:p>
        </p:txBody>
      </p:sp>
      <p:sp>
        <p:nvSpPr>
          <p:cNvPr id="15" name="AutoShape 15">
            <a:extLst>
              <a:ext uri="{FF2B5EF4-FFF2-40B4-BE49-F238E27FC236}">
                <a16:creationId xmlns:a16="http://schemas.microsoft.com/office/drawing/2014/main" id="{E4BA54C2-4948-13D7-3CF5-18ED0D82089E}"/>
              </a:ext>
            </a:extLst>
          </p:cNvPr>
          <p:cNvSpPr/>
          <p:nvPr/>
        </p:nvSpPr>
        <p:spPr>
          <a:xfrm flipH="1" flipV="1">
            <a:off x="-6739003" y="4937588"/>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AutoShape 16">
            <a:extLst>
              <a:ext uri="{FF2B5EF4-FFF2-40B4-BE49-F238E27FC236}">
                <a16:creationId xmlns:a16="http://schemas.microsoft.com/office/drawing/2014/main" id="{F82C8573-080C-5632-AAD1-2352CB80CCEA}"/>
              </a:ext>
            </a:extLst>
          </p:cNvPr>
          <p:cNvSpPr/>
          <p:nvPr/>
        </p:nvSpPr>
        <p:spPr>
          <a:xfrm flipH="1" flipV="1">
            <a:off x="9581812" y="4899488"/>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3924536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6BFEA-218D-14EE-FAC1-425A92DEE0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D5EED14-F42B-E982-6BB2-C50D4CCF32EF}"/>
              </a:ext>
            </a:extLst>
          </p:cNvPr>
          <p:cNvSpPr/>
          <p:nvPr/>
        </p:nvSpPr>
        <p:spPr>
          <a:xfrm rot="1351028" flipH="1">
            <a:off x="-1272661" y="-3109670"/>
            <a:ext cx="20833322" cy="16506339"/>
          </a:xfrm>
          <a:custGeom>
            <a:avLst/>
            <a:gdLst/>
            <a:ahLst/>
            <a:cxnLst/>
            <a:rect l="l" t="t" r="r" b="b"/>
            <a:pathLst>
              <a:path w="20833322" h="16506339">
                <a:moveTo>
                  <a:pt x="20833322" y="7003569"/>
                </a:moveTo>
                <a:lnTo>
                  <a:pt x="3939507" y="0"/>
                </a:lnTo>
                <a:lnTo>
                  <a:pt x="0" y="9502771"/>
                </a:lnTo>
                <a:lnTo>
                  <a:pt x="16893815" y="16506340"/>
                </a:lnTo>
                <a:lnTo>
                  <a:pt x="20833322" y="7003569"/>
                </a:lnTo>
                <a:close/>
              </a:path>
            </a:pathLst>
          </a:custGeom>
          <a:blipFill>
            <a:blip r:embed="rId2"/>
            <a:stretch>
              <a:fillRect l="-20427" r="-20427"/>
            </a:stretch>
          </a:blipFill>
        </p:spPr>
        <p:txBody>
          <a:bodyPr/>
          <a:lstStyle/>
          <a:p>
            <a:endParaRPr lang="en-IN"/>
          </a:p>
        </p:txBody>
      </p:sp>
      <p:grpSp>
        <p:nvGrpSpPr>
          <p:cNvPr id="3" name="Group 3">
            <a:extLst>
              <a:ext uri="{FF2B5EF4-FFF2-40B4-BE49-F238E27FC236}">
                <a16:creationId xmlns:a16="http://schemas.microsoft.com/office/drawing/2014/main" id="{8B9C0D95-1DBE-64A0-8AE1-FA5A0DD723D5}"/>
              </a:ext>
            </a:extLst>
          </p:cNvPr>
          <p:cNvGrpSpPr/>
          <p:nvPr/>
        </p:nvGrpSpPr>
        <p:grpSpPr>
          <a:xfrm>
            <a:off x="1906059" y="1805470"/>
            <a:ext cx="6511495" cy="6973368"/>
            <a:chOff x="0" y="0"/>
            <a:chExt cx="1350514" cy="1446309"/>
          </a:xfrm>
        </p:grpSpPr>
        <p:sp>
          <p:nvSpPr>
            <p:cNvPr id="4" name="Freeform 4">
              <a:extLst>
                <a:ext uri="{FF2B5EF4-FFF2-40B4-BE49-F238E27FC236}">
                  <a16:creationId xmlns:a16="http://schemas.microsoft.com/office/drawing/2014/main" id="{4CFACAF0-BDB7-900B-EEE4-E2378321B700}"/>
                </a:ext>
              </a:extLst>
            </p:cNvPr>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dirty="0"/>
            </a:p>
          </p:txBody>
        </p:sp>
        <p:sp>
          <p:nvSpPr>
            <p:cNvPr id="5" name="TextBox 5">
              <a:extLst>
                <a:ext uri="{FF2B5EF4-FFF2-40B4-BE49-F238E27FC236}">
                  <a16:creationId xmlns:a16="http://schemas.microsoft.com/office/drawing/2014/main" id="{4BE61411-1EFF-E6F2-0E63-4B34C4B05EEA}"/>
                </a:ext>
              </a:extLst>
            </p:cNvPr>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grpSp>
        <p:nvGrpSpPr>
          <p:cNvPr id="6" name="Group 6">
            <a:extLst>
              <a:ext uri="{FF2B5EF4-FFF2-40B4-BE49-F238E27FC236}">
                <a16:creationId xmlns:a16="http://schemas.microsoft.com/office/drawing/2014/main" id="{93654970-79D8-CFF3-8C72-D39572812737}"/>
              </a:ext>
            </a:extLst>
          </p:cNvPr>
          <p:cNvGrpSpPr/>
          <p:nvPr/>
        </p:nvGrpSpPr>
        <p:grpSpPr>
          <a:xfrm>
            <a:off x="9581812" y="1805470"/>
            <a:ext cx="6511495" cy="6973368"/>
            <a:chOff x="0" y="0"/>
            <a:chExt cx="1350514" cy="1446309"/>
          </a:xfrm>
        </p:grpSpPr>
        <p:sp>
          <p:nvSpPr>
            <p:cNvPr id="7" name="Freeform 7">
              <a:extLst>
                <a:ext uri="{FF2B5EF4-FFF2-40B4-BE49-F238E27FC236}">
                  <a16:creationId xmlns:a16="http://schemas.microsoft.com/office/drawing/2014/main" id="{8DA9002D-9691-2B43-6EE0-2FD3CDB28ECB}"/>
                </a:ext>
              </a:extLst>
            </p:cNvPr>
            <p:cNvSpPr/>
            <p:nvPr/>
          </p:nvSpPr>
          <p:spPr>
            <a:xfrm>
              <a:off x="0" y="0"/>
              <a:ext cx="1350514" cy="1446309"/>
            </a:xfrm>
            <a:custGeom>
              <a:avLst/>
              <a:gdLst/>
              <a:ahLst/>
              <a:cxnLst/>
              <a:rect l="l" t="t" r="r" b="b"/>
              <a:pathLst>
                <a:path w="1350514" h="1446309">
                  <a:moveTo>
                    <a:pt x="0" y="0"/>
                  </a:moveTo>
                  <a:lnTo>
                    <a:pt x="1350514" y="0"/>
                  </a:lnTo>
                  <a:lnTo>
                    <a:pt x="1350514" y="1446309"/>
                  </a:lnTo>
                  <a:lnTo>
                    <a:pt x="0" y="1446309"/>
                  </a:lnTo>
                  <a:close/>
                </a:path>
              </a:pathLst>
            </a:custGeom>
            <a:solidFill>
              <a:srgbClr val="F5F5F5"/>
            </a:solidFill>
            <a:ln cap="sq">
              <a:noFill/>
              <a:prstDash val="solid"/>
              <a:miter/>
            </a:ln>
          </p:spPr>
          <p:txBody>
            <a:bodyPr/>
            <a:lstStyle/>
            <a:p>
              <a:endParaRPr lang="en-IN"/>
            </a:p>
          </p:txBody>
        </p:sp>
        <p:sp>
          <p:nvSpPr>
            <p:cNvPr id="8" name="TextBox 8">
              <a:extLst>
                <a:ext uri="{FF2B5EF4-FFF2-40B4-BE49-F238E27FC236}">
                  <a16:creationId xmlns:a16="http://schemas.microsoft.com/office/drawing/2014/main" id="{308F4C78-A21E-302E-08FE-7EFD72F131CF}"/>
                </a:ext>
              </a:extLst>
            </p:cNvPr>
            <p:cNvSpPr txBox="1"/>
            <p:nvPr/>
          </p:nvSpPr>
          <p:spPr>
            <a:xfrm>
              <a:off x="0" y="-28575"/>
              <a:ext cx="1350514" cy="1474884"/>
            </a:xfrm>
            <a:prstGeom prst="rect">
              <a:avLst/>
            </a:prstGeom>
          </p:spPr>
          <p:txBody>
            <a:bodyPr lIns="50800" tIns="50800" rIns="50800" bIns="50800" rtlCol="0" anchor="ctr"/>
            <a:lstStyle/>
            <a:p>
              <a:pPr algn="ctr">
                <a:lnSpc>
                  <a:spcPts val="1869"/>
                </a:lnSpc>
              </a:pPr>
              <a:endParaRPr/>
            </a:p>
          </p:txBody>
        </p:sp>
      </p:grpSp>
      <p:sp>
        <p:nvSpPr>
          <p:cNvPr id="9" name="TextBox 9">
            <a:extLst>
              <a:ext uri="{FF2B5EF4-FFF2-40B4-BE49-F238E27FC236}">
                <a16:creationId xmlns:a16="http://schemas.microsoft.com/office/drawing/2014/main" id="{F783D96E-F040-5B03-40D9-CFF55704871B}"/>
              </a:ext>
            </a:extLst>
          </p:cNvPr>
          <p:cNvSpPr txBox="1"/>
          <p:nvPr/>
        </p:nvSpPr>
        <p:spPr>
          <a:xfrm>
            <a:off x="2916442" y="3204038"/>
            <a:ext cx="4490729" cy="1376082"/>
          </a:xfrm>
          <a:prstGeom prst="rect">
            <a:avLst/>
          </a:prstGeom>
        </p:spPr>
        <p:txBody>
          <a:bodyPr lIns="0" tIns="0" rIns="0" bIns="0" rtlCol="0" anchor="t">
            <a:spAutoFit/>
          </a:bodyPr>
          <a:lstStyle/>
          <a:p>
            <a:pPr algn="ctr">
              <a:lnSpc>
                <a:spcPts val="12119"/>
              </a:lnSpc>
            </a:pPr>
            <a:r>
              <a:rPr lang="en-US" sz="7200" spc="-100" dirty="0">
                <a:solidFill>
                  <a:srgbClr val="000000"/>
                </a:solidFill>
                <a:latin typeface="Open Sauce Medium"/>
              </a:rPr>
              <a:t>Problem</a:t>
            </a:r>
          </a:p>
        </p:txBody>
      </p:sp>
      <p:sp>
        <p:nvSpPr>
          <p:cNvPr id="10" name="TextBox 10">
            <a:extLst>
              <a:ext uri="{FF2B5EF4-FFF2-40B4-BE49-F238E27FC236}">
                <a16:creationId xmlns:a16="http://schemas.microsoft.com/office/drawing/2014/main" id="{55741417-FFEA-3345-04A7-99A5B528D670}"/>
              </a:ext>
            </a:extLst>
          </p:cNvPr>
          <p:cNvSpPr txBox="1"/>
          <p:nvPr/>
        </p:nvSpPr>
        <p:spPr>
          <a:xfrm>
            <a:off x="2194693" y="5070938"/>
            <a:ext cx="5985057" cy="1107996"/>
          </a:xfrm>
          <a:prstGeom prst="rect">
            <a:avLst/>
          </a:prstGeom>
        </p:spPr>
        <p:txBody>
          <a:bodyPr wrap="square" lIns="0" tIns="0" rIns="0" bIns="0" rtlCol="0" anchor="t">
            <a:spAutoFit/>
          </a:bodyPr>
          <a:lstStyle/>
          <a:p>
            <a:pPr algn="ctr"/>
            <a:r>
              <a:rPr lang="en-US" sz="2400" spc="209" dirty="0">
                <a:solidFill>
                  <a:srgbClr val="000000"/>
                </a:solidFill>
                <a:latin typeface="Days"/>
              </a:rPr>
              <a:t>Maintaining transparency between the user and organization</a:t>
            </a:r>
          </a:p>
        </p:txBody>
      </p:sp>
      <p:sp>
        <p:nvSpPr>
          <p:cNvPr id="11" name="TextBox 11">
            <a:extLst>
              <a:ext uri="{FF2B5EF4-FFF2-40B4-BE49-F238E27FC236}">
                <a16:creationId xmlns:a16="http://schemas.microsoft.com/office/drawing/2014/main" id="{959B1E8D-AB4C-E2B4-6D39-78882CDC2ED9}"/>
              </a:ext>
            </a:extLst>
          </p:cNvPr>
          <p:cNvSpPr txBox="1"/>
          <p:nvPr/>
        </p:nvSpPr>
        <p:spPr>
          <a:xfrm>
            <a:off x="10399170" y="2548795"/>
            <a:ext cx="4876777" cy="2031325"/>
          </a:xfrm>
          <a:prstGeom prst="rect">
            <a:avLst/>
          </a:prstGeom>
        </p:spPr>
        <p:txBody>
          <a:bodyPr lIns="0" tIns="0" rIns="0" bIns="0" rtlCol="0" anchor="t">
            <a:spAutoFit/>
          </a:bodyPr>
          <a:lstStyle/>
          <a:p>
            <a:pPr algn="ctr"/>
            <a:r>
              <a:rPr lang="en-US" sz="6600" spc="-101" dirty="0">
                <a:solidFill>
                  <a:srgbClr val="000000"/>
                </a:solidFill>
                <a:latin typeface="Open Sauce Medium"/>
              </a:rPr>
              <a:t>Proposed Solution</a:t>
            </a:r>
          </a:p>
        </p:txBody>
      </p:sp>
      <p:sp>
        <p:nvSpPr>
          <p:cNvPr id="12" name="TextBox 12">
            <a:extLst>
              <a:ext uri="{FF2B5EF4-FFF2-40B4-BE49-F238E27FC236}">
                <a16:creationId xmlns:a16="http://schemas.microsoft.com/office/drawing/2014/main" id="{224EBA38-FDC8-58FB-19D9-6A6DA0141C05}"/>
              </a:ext>
            </a:extLst>
          </p:cNvPr>
          <p:cNvSpPr txBox="1"/>
          <p:nvPr/>
        </p:nvSpPr>
        <p:spPr>
          <a:xfrm>
            <a:off x="9753600" y="5076825"/>
            <a:ext cx="6095999" cy="2585323"/>
          </a:xfrm>
          <a:prstGeom prst="rect">
            <a:avLst/>
          </a:prstGeom>
        </p:spPr>
        <p:txBody>
          <a:bodyPr wrap="square" lIns="0" tIns="0" rIns="0" bIns="0" rtlCol="0" anchor="t">
            <a:spAutoFit/>
          </a:bodyPr>
          <a:lstStyle/>
          <a:p>
            <a:pPr algn="ctr"/>
            <a:r>
              <a:rPr lang="en-US" sz="2400" spc="210" dirty="0">
                <a:solidFill>
                  <a:srgbClr val="000000"/>
                </a:solidFill>
                <a:latin typeface="Days"/>
              </a:rPr>
              <a:t>Since the users are unaware of what their data is being used for, they may be hesitant to give it to the organization. So, are adding a user agreement to the front-end underlining what their data will be used for. </a:t>
            </a:r>
          </a:p>
        </p:txBody>
      </p:sp>
      <p:sp>
        <p:nvSpPr>
          <p:cNvPr id="15" name="AutoShape 15">
            <a:extLst>
              <a:ext uri="{FF2B5EF4-FFF2-40B4-BE49-F238E27FC236}">
                <a16:creationId xmlns:a16="http://schemas.microsoft.com/office/drawing/2014/main" id="{D198A43B-D872-AFBC-6D5D-65C88CE545C2}"/>
              </a:ext>
            </a:extLst>
          </p:cNvPr>
          <p:cNvSpPr/>
          <p:nvPr/>
        </p:nvSpPr>
        <p:spPr>
          <a:xfrm flipH="1" flipV="1">
            <a:off x="-6739003" y="4937588"/>
            <a:ext cx="15156557" cy="0"/>
          </a:xfrm>
          <a:prstGeom prst="line">
            <a:avLst/>
          </a:prstGeom>
          <a:ln w="76200" cap="flat">
            <a:solidFill>
              <a:srgbClr val="C23A97"/>
            </a:solidFill>
            <a:prstDash val="solid"/>
            <a:headEnd type="none" w="sm" len="sm"/>
            <a:tailEnd type="none" w="sm" len="sm"/>
          </a:ln>
        </p:spPr>
        <p:txBody>
          <a:bodyPr/>
          <a:lstStyle/>
          <a:p>
            <a:endParaRPr lang="en-IN"/>
          </a:p>
        </p:txBody>
      </p:sp>
      <p:sp>
        <p:nvSpPr>
          <p:cNvPr id="16" name="AutoShape 16">
            <a:extLst>
              <a:ext uri="{FF2B5EF4-FFF2-40B4-BE49-F238E27FC236}">
                <a16:creationId xmlns:a16="http://schemas.microsoft.com/office/drawing/2014/main" id="{10551E34-D592-3E72-2DCB-4B6A5F2E34BF}"/>
              </a:ext>
            </a:extLst>
          </p:cNvPr>
          <p:cNvSpPr/>
          <p:nvPr/>
        </p:nvSpPr>
        <p:spPr>
          <a:xfrm flipH="1" flipV="1">
            <a:off x="9581812" y="4899488"/>
            <a:ext cx="15156557" cy="0"/>
          </a:xfrm>
          <a:prstGeom prst="line">
            <a:avLst/>
          </a:prstGeom>
          <a:ln w="76200" cap="flat">
            <a:solidFill>
              <a:srgbClr val="C23A97"/>
            </a:solidFill>
            <a:prstDash val="solid"/>
            <a:headEnd type="none" w="sm" len="sm"/>
            <a:tailEnd type="none" w="sm" len="sm"/>
          </a:ln>
        </p:spPr>
        <p:txBody>
          <a:bodyPr/>
          <a:lstStyle/>
          <a:p>
            <a:endParaRPr lang="en-IN"/>
          </a:p>
        </p:txBody>
      </p:sp>
    </p:spTree>
    <p:extLst>
      <p:ext uri="{BB962C8B-B14F-4D97-AF65-F5344CB8AC3E}">
        <p14:creationId xmlns:p14="http://schemas.microsoft.com/office/powerpoint/2010/main" val="2632773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7046" b="-27046"/>
            </a:stretch>
          </a:blipFill>
        </p:spPr>
        <p:txBody>
          <a:bodyPr/>
          <a:lstStyle/>
          <a:p>
            <a:endParaRPr lang="en-IN"/>
          </a:p>
        </p:txBody>
      </p:sp>
      <p:grpSp>
        <p:nvGrpSpPr>
          <p:cNvPr id="3" name="Group 3"/>
          <p:cNvGrpSpPr/>
          <p:nvPr/>
        </p:nvGrpSpPr>
        <p:grpSpPr>
          <a:xfrm>
            <a:off x="1425649" y="2529377"/>
            <a:ext cx="15436702" cy="5688860"/>
            <a:chOff x="0" y="0"/>
            <a:chExt cx="4065633" cy="1498301"/>
          </a:xfrm>
        </p:grpSpPr>
        <p:sp>
          <p:nvSpPr>
            <p:cNvPr id="4" name="Freeform 4"/>
            <p:cNvSpPr/>
            <p:nvPr/>
          </p:nvSpPr>
          <p:spPr>
            <a:xfrm>
              <a:off x="0" y="0"/>
              <a:ext cx="4065634" cy="1498301"/>
            </a:xfrm>
            <a:custGeom>
              <a:avLst/>
              <a:gdLst/>
              <a:ahLst/>
              <a:cxnLst/>
              <a:rect l="l" t="t" r="r" b="b"/>
              <a:pathLst>
                <a:path w="4065634" h="1498301">
                  <a:moveTo>
                    <a:pt x="0" y="0"/>
                  </a:moveTo>
                  <a:lnTo>
                    <a:pt x="4065634" y="0"/>
                  </a:lnTo>
                  <a:lnTo>
                    <a:pt x="4065634" y="1498301"/>
                  </a:lnTo>
                  <a:lnTo>
                    <a:pt x="0" y="149830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4065633" cy="1526876"/>
            </a:xfrm>
            <a:prstGeom prst="rect">
              <a:avLst/>
            </a:prstGeom>
          </p:spPr>
          <p:txBody>
            <a:bodyPr lIns="50800" tIns="50800" rIns="50800" bIns="50800" rtlCol="0" anchor="ctr"/>
            <a:lstStyle/>
            <a:p>
              <a:pPr algn="ctr">
                <a:lnSpc>
                  <a:spcPts val="1869"/>
                </a:lnSpc>
              </a:pPr>
              <a:endParaRPr/>
            </a:p>
          </p:txBody>
        </p:sp>
      </p:grpSp>
      <p:sp>
        <p:nvSpPr>
          <p:cNvPr id="6" name="TextBox 6"/>
          <p:cNvSpPr txBox="1"/>
          <p:nvPr/>
        </p:nvSpPr>
        <p:spPr>
          <a:xfrm>
            <a:off x="9902710" y="3261790"/>
            <a:ext cx="6725312" cy="769441"/>
          </a:xfrm>
          <a:prstGeom prst="rect">
            <a:avLst/>
          </a:prstGeom>
        </p:spPr>
        <p:txBody>
          <a:bodyPr wrap="square" lIns="0" tIns="0" rIns="0" bIns="0" rtlCol="0" anchor="t">
            <a:spAutoFit/>
          </a:bodyPr>
          <a:lstStyle/>
          <a:p>
            <a:pPr algn="r">
              <a:lnSpc>
                <a:spcPts val="6049"/>
              </a:lnSpc>
            </a:pPr>
            <a:r>
              <a:rPr lang="en-US" sz="5499" spc="175" dirty="0">
                <a:solidFill>
                  <a:srgbClr val="000000"/>
                </a:solidFill>
                <a:latin typeface="Open Sauce Medium"/>
              </a:rPr>
              <a:t>Final Code Output</a:t>
            </a:r>
          </a:p>
        </p:txBody>
      </p:sp>
      <p:sp>
        <p:nvSpPr>
          <p:cNvPr id="10" name="AutoShape 10"/>
          <p:cNvSpPr/>
          <p:nvPr/>
        </p:nvSpPr>
        <p:spPr>
          <a:xfrm flipH="1" flipV="1">
            <a:off x="9733888" y="4258788"/>
            <a:ext cx="10218510" cy="0"/>
          </a:xfrm>
          <a:prstGeom prst="line">
            <a:avLst/>
          </a:prstGeom>
          <a:ln w="76200" cap="flat">
            <a:solidFill>
              <a:srgbClr val="C23A97"/>
            </a:solidFill>
            <a:prstDash val="solid"/>
            <a:headEnd type="none" w="sm" len="sm"/>
            <a:tailEnd type="none" w="sm" len="sm"/>
          </a:ln>
        </p:spPr>
        <p:txBody>
          <a:bodyPr/>
          <a:lstStyle/>
          <a:p>
            <a:endParaRPr lang="en-IN"/>
          </a:p>
        </p:txBody>
      </p:sp>
      <p:pic>
        <p:nvPicPr>
          <p:cNvPr id="13" name="Picture 12" descr="A computer screen with white text&#10;&#10;Description automatically generated">
            <a:extLst>
              <a:ext uri="{FF2B5EF4-FFF2-40B4-BE49-F238E27FC236}">
                <a16:creationId xmlns:a16="http://schemas.microsoft.com/office/drawing/2014/main" id="{C188F604-EE3D-00EC-09DB-5446A7B08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0012" y="4899499"/>
            <a:ext cx="10467975" cy="2257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7453">
            <a:off x="-212140" y="-387358"/>
            <a:ext cx="18712279" cy="11061715"/>
          </a:xfrm>
          <a:custGeom>
            <a:avLst/>
            <a:gdLst/>
            <a:ahLst/>
            <a:cxnLst/>
            <a:rect l="l" t="t" r="r" b="b"/>
            <a:pathLst>
              <a:path w="18712279" h="11061715">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txBody>
          <a:bodyPr/>
          <a:lstStyle/>
          <a:p>
            <a:endParaRPr lang="en-IN"/>
          </a:p>
        </p:txBody>
      </p:sp>
      <p:graphicFrame>
        <p:nvGraphicFramePr>
          <p:cNvPr id="3" name="Table 3"/>
          <p:cNvGraphicFramePr>
            <a:graphicFrameLocks noGrp="1"/>
          </p:cNvGraphicFramePr>
          <p:nvPr>
            <p:extLst>
              <p:ext uri="{D42A27DB-BD31-4B8C-83A1-F6EECF244321}">
                <p14:modId xmlns:p14="http://schemas.microsoft.com/office/powerpoint/2010/main" val="3035617628"/>
              </p:ext>
            </p:extLst>
          </p:nvPr>
        </p:nvGraphicFramePr>
        <p:xfrm>
          <a:off x="1567560" y="3032644"/>
          <a:ext cx="15152879" cy="5694938"/>
        </p:xfrm>
        <a:graphic>
          <a:graphicData uri="http://schemas.openxmlformats.org/drawingml/2006/table">
            <a:tbl>
              <a:tblPr/>
              <a:tblGrid>
                <a:gridCol w="4449794">
                  <a:extLst>
                    <a:ext uri="{9D8B030D-6E8A-4147-A177-3AD203B41FA5}">
                      <a16:colId xmlns:a16="http://schemas.microsoft.com/office/drawing/2014/main" val="20000"/>
                    </a:ext>
                  </a:extLst>
                </a:gridCol>
                <a:gridCol w="2724144">
                  <a:extLst>
                    <a:ext uri="{9D8B030D-6E8A-4147-A177-3AD203B41FA5}">
                      <a16:colId xmlns:a16="http://schemas.microsoft.com/office/drawing/2014/main" val="20001"/>
                    </a:ext>
                  </a:extLst>
                </a:gridCol>
                <a:gridCol w="2960213">
                  <a:extLst>
                    <a:ext uri="{9D8B030D-6E8A-4147-A177-3AD203B41FA5}">
                      <a16:colId xmlns:a16="http://schemas.microsoft.com/office/drawing/2014/main" val="20002"/>
                    </a:ext>
                  </a:extLst>
                </a:gridCol>
                <a:gridCol w="2540204">
                  <a:extLst>
                    <a:ext uri="{9D8B030D-6E8A-4147-A177-3AD203B41FA5}">
                      <a16:colId xmlns:a16="http://schemas.microsoft.com/office/drawing/2014/main" val="20003"/>
                    </a:ext>
                  </a:extLst>
                </a:gridCol>
                <a:gridCol w="2478524">
                  <a:extLst>
                    <a:ext uri="{9D8B030D-6E8A-4147-A177-3AD203B41FA5}">
                      <a16:colId xmlns:a16="http://schemas.microsoft.com/office/drawing/2014/main" val="20004"/>
                    </a:ext>
                  </a:extLst>
                </a:gridCol>
              </a:tblGrid>
              <a:tr h="1470548">
                <a:tc>
                  <a:txBody>
                    <a:bodyPr/>
                    <a:lstStyle/>
                    <a:p>
                      <a:pPr marL="0" lvl="0" indent="0" algn="ctr">
                        <a:lnSpc>
                          <a:spcPts val="2649"/>
                        </a:lnSpc>
                        <a:spcBef>
                          <a:spcPct val="0"/>
                        </a:spcBef>
                        <a:defRPr/>
                      </a:pPr>
                      <a:endParaRPr lang="en-US" sz="1100" dirty="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649"/>
                        </a:lnSpc>
                        <a:spcBef>
                          <a:spcPct val="0"/>
                        </a:spcBef>
                        <a:defRPr/>
                      </a:pPr>
                      <a:endParaRPr lang="en-US" sz="1100" dirty="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000"/>
                  </a:ext>
                </a:extLst>
              </a:tr>
              <a:tr h="1435638">
                <a:tc>
                  <a:txBody>
                    <a:bodyPr/>
                    <a:lstStyle/>
                    <a:p>
                      <a:pPr marL="0" lvl="0" indent="0" algn="ctr">
                        <a:lnSpc>
                          <a:spcPts val="2303"/>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1"/>
                  </a:ext>
                </a:extLst>
              </a:tr>
              <a:tr h="1394376">
                <a:tc>
                  <a:txBody>
                    <a:bodyPr/>
                    <a:lstStyle/>
                    <a:p>
                      <a:pPr marL="0" lvl="0" indent="0" algn="ctr">
                        <a:lnSpc>
                          <a:spcPts val="2303"/>
                        </a:lnSpc>
                        <a:spcBef>
                          <a:spcPct val="0"/>
                        </a:spcBef>
                        <a:defRPr/>
                      </a:pPr>
                      <a:endParaRPr lang="en-US" sz="1100" dirty="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dirty="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2"/>
                  </a:ext>
                </a:extLst>
              </a:tr>
              <a:tr h="1394376">
                <a:tc>
                  <a:txBody>
                    <a:bodyPr/>
                    <a:lstStyle/>
                    <a:p>
                      <a:pPr marL="0" lvl="0" indent="0" algn="ctr">
                        <a:lnSpc>
                          <a:spcPts val="2303"/>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tc>
                  <a:txBody>
                    <a:bodyPr/>
                    <a:lstStyle/>
                    <a:p>
                      <a:pPr marL="0" lvl="0" indent="0" algn="ctr">
                        <a:lnSpc>
                          <a:spcPts val="2331"/>
                        </a:lnSpc>
                        <a:spcBef>
                          <a:spcPct val="0"/>
                        </a:spcBef>
                        <a:defRPr/>
                      </a:pPr>
                      <a:endParaRPr lang="en-US" sz="1100" dirty="0"/>
                    </a:p>
                  </a:txBody>
                  <a:tcPr marL="299753" marR="299753" marT="299753" marB="299753" anchor="ctr">
                    <a:lnL w="0" cap="flat" cmpd="sng" algn="ctr">
                      <a:solidFill>
                        <a:srgbClr val="A94D8D"/>
                      </a:solidFill>
                      <a:prstDash val="solid"/>
                      <a:round/>
                      <a:headEnd type="none" w="med" len="med"/>
                      <a:tailEnd type="none" w="med" len="med"/>
                    </a:lnL>
                    <a:lnR w="0" cap="flat" cmpd="sng" algn="ctr">
                      <a:solidFill>
                        <a:srgbClr val="A94D8D"/>
                      </a:solidFill>
                      <a:prstDash val="solid"/>
                      <a:round/>
                      <a:headEnd type="none" w="med" len="med"/>
                      <a:tailEnd type="none" w="med" len="med"/>
                    </a:lnR>
                    <a:lnT w="0" cap="flat" cmpd="sng" algn="ctr">
                      <a:solidFill>
                        <a:srgbClr val="A94D8D"/>
                      </a:solidFill>
                      <a:prstDash val="solid"/>
                      <a:round/>
                      <a:headEnd type="none" w="med" len="med"/>
                      <a:tailEnd type="none" w="med" len="med"/>
                    </a:lnT>
                    <a:lnB w="0" cap="flat" cmpd="sng" algn="ctr">
                      <a:solidFill>
                        <a:srgbClr val="A94D8D"/>
                      </a:solidFill>
                      <a:prstDash val="solid"/>
                      <a:round/>
                      <a:headEnd type="none" w="med" len="med"/>
                      <a:tailEnd type="none" w="med" len="med"/>
                    </a:lnB>
                    <a:solidFill>
                      <a:srgbClr val="F5F5F5"/>
                    </a:solidFill>
                  </a:tcPr>
                </a:tc>
                <a:extLst>
                  <a:ext uri="{0D108BD9-81ED-4DB2-BD59-A6C34878D82A}">
                    <a16:rowId xmlns:a16="http://schemas.microsoft.com/office/drawing/2014/main" val="10003"/>
                  </a:ext>
                </a:extLst>
              </a:tr>
            </a:tbl>
          </a:graphicData>
        </a:graphic>
      </p:graphicFrame>
      <p:sp>
        <p:nvSpPr>
          <p:cNvPr id="4" name="TextBox 4"/>
          <p:cNvSpPr txBox="1"/>
          <p:nvPr/>
        </p:nvSpPr>
        <p:spPr>
          <a:xfrm>
            <a:off x="3422550" y="1585492"/>
            <a:ext cx="11442900" cy="1009650"/>
          </a:xfrm>
          <a:prstGeom prst="rect">
            <a:avLst/>
          </a:prstGeom>
        </p:spPr>
        <p:txBody>
          <a:bodyPr lIns="0" tIns="0" rIns="0" bIns="0" rtlCol="0" anchor="t">
            <a:spAutoFit/>
          </a:bodyPr>
          <a:lstStyle/>
          <a:p>
            <a:pPr algn="ctr">
              <a:lnSpc>
                <a:spcPts val="7920"/>
              </a:lnSpc>
            </a:pPr>
            <a:r>
              <a:rPr lang="en-US" sz="6600" spc="666" dirty="0">
                <a:solidFill>
                  <a:srgbClr val="FFFFFF"/>
                </a:solidFill>
                <a:latin typeface="Open Sauce Medium"/>
              </a:rPr>
              <a:t>FRONT END</a:t>
            </a:r>
          </a:p>
        </p:txBody>
      </p:sp>
      <p:pic>
        <p:nvPicPr>
          <p:cNvPr id="6" name="Picture 5" descr="A computer screen shot of a home&#10;&#10;Description automatically generated">
            <a:extLst>
              <a:ext uri="{FF2B5EF4-FFF2-40B4-BE49-F238E27FC236}">
                <a16:creationId xmlns:a16="http://schemas.microsoft.com/office/drawing/2014/main" id="{885E8786-960D-E613-DCF2-A7102433E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561" y="2857500"/>
            <a:ext cx="15152878"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a:stretch>
          </a:blipFill>
        </p:spPr>
        <p:txBody>
          <a:bodyPr/>
          <a:lstStyle/>
          <a:p>
            <a:endParaRPr lang="en-IN"/>
          </a:p>
        </p:txBody>
      </p:sp>
      <p:sp>
        <p:nvSpPr>
          <p:cNvPr id="3" name="Freeform 3"/>
          <p:cNvSpPr/>
          <p:nvPr/>
        </p:nvSpPr>
        <p:spPr>
          <a:xfrm>
            <a:off x="2387967" y="1028700"/>
            <a:ext cx="324049" cy="402318"/>
          </a:xfrm>
          <a:custGeom>
            <a:avLst/>
            <a:gdLst/>
            <a:ahLst/>
            <a:cxnLst/>
            <a:rect l="l" t="t" r="r" b="b"/>
            <a:pathLst>
              <a:path w="324049" h="402318">
                <a:moveTo>
                  <a:pt x="0" y="0"/>
                </a:moveTo>
                <a:lnTo>
                  <a:pt x="324049" y="0"/>
                </a:lnTo>
                <a:lnTo>
                  <a:pt x="324049" y="402318"/>
                </a:lnTo>
                <a:lnTo>
                  <a:pt x="0" y="4023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959861" y="971550"/>
            <a:ext cx="3184003" cy="757708"/>
          </a:xfrm>
          <a:prstGeom prst="rect">
            <a:avLst/>
          </a:prstGeom>
        </p:spPr>
        <p:txBody>
          <a:bodyPr lIns="0" tIns="0" rIns="0" bIns="0" rtlCol="0" anchor="t">
            <a:spAutoFit/>
          </a:bodyPr>
          <a:lstStyle/>
          <a:p>
            <a:pPr>
              <a:lnSpc>
                <a:spcPts val="3068"/>
              </a:lnSpc>
            </a:pPr>
            <a:r>
              <a:rPr lang="en-US" sz="2800" spc="209" dirty="0">
                <a:solidFill>
                  <a:srgbClr val="FFFFFF"/>
                </a:solidFill>
                <a:latin typeface="Agrandir Narrow Bold"/>
              </a:rPr>
              <a:t>H</a:t>
            </a:r>
            <a:r>
              <a:rPr lang="en-US" sz="1600" spc="209" dirty="0">
                <a:solidFill>
                  <a:srgbClr val="FFFFFF"/>
                </a:solidFill>
                <a:latin typeface="Agrandir Narrow Bold"/>
              </a:rPr>
              <a:t>ACK</a:t>
            </a:r>
            <a:r>
              <a:rPr lang="en-US" sz="2800" spc="209" dirty="0">
                <a:solidFill>
                  <a:srgbClr val="FFFFFF"/>
                </a:solidFill>
                <a:latin typeface="Agrandir Narrow Bold"/>
              </a:rPr>
              <a:t> T</a:t>
            </a:r>
            <a:r>
              <a:rPr lang="en-US" sz="1600" spc="209" dirty="0">
                <a:solidFill>
                  <a:srgbClr val="FFFFFF"/>
                </a:solidFill>
                <a:latin typeface="Agrandir Narrow Bold"/>
              </a:rPr>
              <a:t>O</a:t>
            </a:r>
            <a:r>
              <a:rPr lang="en-US" sz="2800" spc="209" dirty="0">
                <a:solidFill>
                  <a:srgbClr val="FFFFFF"/>
                </a:solidFill>
                <a:latin typeface="Agrandir Narrow Bold"/>
              </a:rPr>
              <a:t> F</a:t>
            </a:r>
            <a:r>
              <a:rPr lang="en-US" sz="1600" spc="209" dirty="0">
                <a:solidFill>
                  <a:srgbClr val="FFFFFF"/>
                </a:solidFill>
                <a:latin typeface="Agrandir Narrow Bold"/>
              </a:rPr>
              <a:t>UTURE</a:t>
            </a:r>
            <a:r>
              <a:rPr lang="en-US" sz="2800" spc="209" dirty="0">
                <a:solidFill>
                  <a:srgbClr val="FFFFFF"/>
                </a:solidFill>
                <a:latin typeface="Agrandir Narrow Bold"/>
              </a:rPr>
              <a:t> 2</a:t>
            </a:r>
            <a:r>
              <a:rPr lang="en-US" sz="1600" spc="209" dirty="0">
                <a:solidFill>
                  <a:srgbClr val="FFFFFF"/>
                </a:solidFill>
                <a:latin typeface="Agrandir Narrow Bold"/>
              </a:rPr>
              <a:t>.0</a:t>
            </a:r>
          </a:p>
          <a:p>
            <a:pPr>
              <a:lnSpc>
                <a:spcPts val="3068"/>
              </a:lnSpc>
            </a:pPr>
            <a:endParaRPr lang="en-US" sz="1600" spc="209" dirty="0">
              <a:solidFill>
                <a:srgbClr val="FFFFFF"/>
              </a:solidFill>
              <a:latin typeface="Agrandir Narrow Bold"/>
            </a:endParaRPr>
          </a:p>
        </p:txBody>
      </p:sp>
      <p:sp>
        <p:nvSpPr>
          <p:cNvPr id="6" name="AutoShape 6"/>
          <p:cNvSpPr/>
          <p:nvPr/>
        </p:nvSpPr>
        <p:spPr>
          <a:xfrm flipV="1">
            <a:off x="1637793" y="-386531"/>
            <a:ext cx="0" cy="11126024"/>
          </a:xfrm>
          <a:prstGeom prst="line">
            <a:avLst/>
          </a:prstGeom>
          <a:ln w="38100" cap="flat">
            <a:solidFill>
              <a:srgbClr val="F5F5F5"/>
            </a:solidFill>
            <a:prstDash val="solid"/>
            <a:headEnd type="none" w="sm" len="sm"/>
            <a:tailEnd type="none" w="sm" len="sm"/>
          </a:ln>
        </p:spPr>
        <p:txBody>
          <a:bodyPr/>
          <a:lstStyle/>
          <a:p>
            <a:endParaRPr lang="en-IN"/>
          </a:p>
        </p:txBody>
      </p:sp>
      <p:grpSp>
        <p:nvGrpSpPr>
          <p:cNvPr id="15" name="Group 15"/>
          <p:cNvGrpSpPr/>
          <p:nvPr/>
        </p:nvGrpSpPr>
        <p:grpSpPr>
          <a:xfrm>
            <a:off x="8886154" y="2612047"/>
            <a:ext cx="7736886" cy="2055203"/>
            <a:chOff x="0" y="0"/>
            <a:chExt cx="1812195" cy="541288"/>
          </a:xfrm>
        </p:grpSpPr>
        <p:sp>
          <p:nvSpPr>
            <p:cNvPr id="16" name="Freeform 16"/>
            <p:cNvSpPr/>
            <p:nvPr/>
          </p:nvSpPr>
          <p:spPr>
            <a:xfrm>
              <a:off x="0" y="0"/>
              <a:ext cx="1812195" cy="541288"/>
            </a:xfrm>
            <a:custGeom>
              <a:avLst/>
              <a:gdLst/>
              <a:ahLst/>
              <a:cxnLst/>
              <a:rect l="l" t="t" r="r" b="b"/>
              <a:pathLst>
                <a:path w="1812195" h="541288">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txBody>
            <a:bodyPr/>
            <a:lstStyle/>
            <a:p>
              <a:endParaRPr lang="en-IN"/>
            </a:p>
          </p:txBody>
        </p:sp>
        <p:sp>
          <p:nvSpPr>
            <p:cNvPr id="17" name="TextBox 17"/>
            <p:cNvSpPr txBox="1"/>
            <p:nvPr/>
          </p:nvSpPr>
          <p:spPr>
            <a:xfrm>
              <a:off x="0" y="-28575"/>
              <a:ext cx="1812195" cy="569863"/>
            </a:xfrm>
            <a:prstGeom prst="rect">
              <a:avLst/>
            </a:prstGeom>
          </p:spPr>
          <p:txBody>
            <a:bodyPr lIns="50800" tIns="50800" rIns="50800" bIns="50800" rtlCol="0" anchor="ctr"/>
            <a:lstStyle/>
            <a:p>
              <a:pPr algn="ctr">
                <a:lnSpc>
                  <a:spcPts val="1869"/>
                </a:lnSpc>
              </a:pPr>
              <a:endParaRPr/>
            </a:p>
          </p:txBody>
        </p:sp>
      </p:grpSp>
      <p:sp>
        <p:nvSpPr>
          <p:cNvPr id="18" name="TextBox 18"/>
          <p:cNvSpPr txBox="1"/>
          <p:nvPr/>
        </p:nvSpPr>
        <p:spPr>
          <a:xfrm>
            <a:off x="8886154" y="3072119"/>
            <a:ext cx="7239660" cy="1201733"/>
          </a:xfrm>
          <a:prstGeom prst="rect">
            <a:avLst/>
          </a:prstGeom>
        </p:spPr>
        <p:txBody>
          <a:bodyPr lIns="0" tIns="0" rIns="0" bIns="0" rtlCol="0" anchor="t">
            <a:spAutoFit/>
          </a:bodyPr>
          <a:lstStyle/>
          <a:p>
            <a:pPr algn="r">
              <a:lnSpc>
                <a:spcPts val="9212"/>
              </a:lnSpc>
            </a:pPr>
            <a:r>
              <a:rPr lang="en-US" sz="8374" spc="334" dirty="0">
                <a:solidFill>
                  <a:srgbClr val="FFFFFF"/>
                </a:solidFill>
                <a:latin typeface="Open Sauce Medium"/>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2923865">
            <a:off x="-2984685" y="1184351"/>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rot="5400000">
            <a:off x="8046708" y="385825"/>
            <a:ext cx="11245538" cy="9778557"/>
            <a:chOff x="0" y="0"/>
            <a:chExt cx="2961788" cy="2575423"/>
          </a:xfrm>
        </p:grpSpPr>
        <p:sp>
          <p:nvSpPr>
            <p:cNvPr id="4" name="Freeform 4"/>
            <p:cNvSpPr/>
            <p:nvPr/>
          </p:nvSpPr>
          <p:spPr>
            <a:xfrm>
              <a:off x="0" y="0"/>
              <a:ext cx="2961788" cy="2575422"/>
            </a:xfrm>
            <a:custGeom>
              <a:avLst/>
              <a:gdLst/>
              <a:ahLst/>
              <a:cxnLst/>
              <a:rect l="l" t="t" r="r" b="b"/>
              <a:pathLst>
                <a:path w="2961788" h="2575422">
                  <a:moveTo>
                    <a:pt x="0" y="0"/>
                  </a:moveTo>
                  <a:lnTo>
                    <a:pt x="2961788" y="0"/>
                  </a:lnTo>
                  <a:lnTo>
                    <a:pt x="2961788" y="2575422"/>
                  </a:lnTo>
                  <a:lnTo>
                    <a:pt x="0" y="2575422"/>
                  </a:lnTo>
                  <a:close/>
                </a:path>
              </a:pathLst>
            </a:custGeom>
            <a:solidFill>
              <a:srgbClr val="192253"/>
            </a:solidFill>
          </p:spPr>
          <p:txBody>
            <a:bodyPr/>
            <a:lstStyle/>
            <a:p>
              <a:endParaRPr lang="en-IN" dirty="0"/>
            </a:p>
          </p:txBody>
        </p:sp>
        <p:sp>
          <p:nvSpPr>
            <p:cNvPr id="5" name="TextBox 5"/>
            <p:cNvSpPr txBox="1"/>
            <p:nvPr/>
          </p:nvSpPr>
          <p:spPr>
            <a:xfrm>
              <a:off x="0" y="-28575"/>
              <a:ext cx="2961788" cy="2603998"/>
            </a:xfrm>
            <a:prstGeom prst="rect">
              <a:avLst/>
            </a:prstGeom>
          </p:spPr>
          <p:txBody>
            <a:bodyPr lIns="50800" tIns="50800" rIns="50800" bIns="50800" rtlCol="0" anchor="ctr"/>
            <a:lstStyle/>
            <a:p>
              <a:pPr algn="ctr">
                <a:lnSpc>
                  <a:spcPts val="1869"/>
                </a:lnSpc>
              </a:pPr>
              <a:endParaRPr dirty="0"/>
            </a:p>
          </p:txBody>
        </p:sp>
      </p:grpSp>
      <p:sp>
        <p:nvSpPr>
          <p:cNvPr id="6" name="AutoShape 6"/>
          <p:cNvSpPr/>
          <p:nvPr/>
        </p:nvSpPr>
        <p:spPr>
          <a:xfrm flipH="1" flipV="1">
            <a:off x="-488525" y="8289279"/>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
        <p:nvSpPr>
          <p:cNvPr id="7" name="AutoShape 7"/>
          <p:cNvSpPr/>
          <p:nvPr/>
        </p:nvSpPr>
        <p:spPr>
          <a:xfrm flipH="1">
            <a:off x="10559239" y="2561194"/>
            <a:ext cx="8347436" cy="0"/>
          </a:xfrm>
          <a:prstGeom prst="line">
            <a:avLst/>
          </a:prstGeom>
          <a:ln w="76200" cap="flat">
            <a:solidFill>
              <a:srgbClr val="F5F5F5"/>
            </a:solidFill>
            <a:prstDash val="solid"/>
            <a:headEnd type="none" w="sm" len="sm"/>
            <a:tailEnd type="none" w="sm" len="sm"/>
          </a:ln>
        </p:spPr>
        <p:txBody>
          <a:bodyPr/>
          <a:lstStyle/>
          <a:p>
            <a:endParaRPr lang="en-IN" dirty="0"/>
          </a:p>
        </p:txBody>
      </p:sp>
      <p:sp>
        <p:nvSpPr>
          <p:cNvPr id="8" name="TextBox 8"/>
          <p:cNvSpPr txBox="1"/>
          <p:nvPr/>
        </p:nvSpPr>
        <p:spPr>
          <a:xfrm>
            <a:off x="10559239" y="3307821"/>
            <a:ext cx="6899678" cy="769441"/>
          </a:xfrm>
          <a:prstGeom prst="rect">
            <a:avLst/>
          </a:prstGeom>
        </p:spPr>
        <p:txBody>
          <a:bodyPr wrap="square" lIns="0" tIns="0" rIns="0" bIns="0" rtlCol="0" anchor="t">
            <a:spAutoFit/>
          </a:bodyPr>
          <a:lstStyle/>
          <a:p>
            <a:pPr algn="just">
              <a:lnSpc>
                <a:spcPts val="6049"/>
              </a:lnSpc>
            </a:pPr>
            <a:r>
              <a:rPr lang="en-US" sz="5499" spc="300" dirty="0">
                <a:solidFill>
                  <a:srgbClr val="FFFFFF"/>
                </a:solidFill>
                <a:latin typeface="Open Sauce Medium"/>
              </a:rPr>
              <a:t>Solution Title:</a:t>
            </a:r>
          </a:p>
        </p:txBody>
      </p:sp>
      <p:sp>
        <p:nvSpPr>
          <p:cNvPr id="10" name="TextBox 9">
            <a:extLst>
              <a:ext uri="{FF2B5EF4-FFF2-40B4-BE49-F238E27FC236}">
                <a16:creationId xmlns:a16="http://schemas.microsoft.com/office/drawing/2014/main" id="{162EC61B-42F9-29F4-0893-560AE51C58B2}"/>
              </a:ext>
            </a:extLst>
          </p:cNvPr>
          <p:cNvSpPr txBox="1"/>
          <p:nvPr/>
        </p:nvSpPr>
        <p:spPr>
          <a:xfrm>
            <a:off x="10559238" y="4400338"/>
            <a:ext cx="6899677" cy="2308324"/>
          </a:xfrm>
          <a:prstGeom prst="rect">
            <a:avLst/>
          </a:prstGeom>
          <a:noFill/>
        </p:spPr>
        <p:txBody>
          <a:bodyPr wrap="square" rtlCol="0">
            <a:spAutoFit/>
          </a:bodyPr>
          <a:lstStyle/>
          <a:p>
            <a:r>
              <a:rPr lang="en-IN" sz="4800" spc="300" dirty="0">
                <a:solidFill>
                  <a:schemeClr val="bg1"/>
                </a:solidFill>
              </a:rPr>
              <a:t>Anonymized Analysis Powered by Ethical Machine Learning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grpSp>
        <p:nvGrpSpPr>
          <p:cNvPr id="3" name="Group 3"/>
          <p:cNvGrpSpPr/>
          <p:nvPr/>
        </p:nvGrpSpPr>
        <p:grpSpPr>
          <a:xfrm>
            <a:off x="-690092" y="2372147"/>
            <a:ext cx="20370072" cy="6018193"/>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dirty="0"/>
            </a:p>
          </p:txBody>
        </p:sp>
        <p:sp>
          <p:nvSpPr>
            <p:cNvPr id="5" name="TextBox 5"/>
            <p:cNvSpPr txBox="1"/>
            <p:nvPr/>
          </p:nvSpPr>
          <p:spPr>
            <a:xfrm>
              <a:off x="0" y="-28575"/>
              <a:ext cx="5364957" cy="1613614"/>
            </a:xfrm>
            <a:prstGeom prst="rect">
              <a:avLst/>
            </a:prstGeom>
          </p:spPr>
          <p:txBody>
            <a:bodyPr lIns="50800" tIns="50800" rIns="50800" bIns="50800" rtlCol="0" anchor="ctr"/>
            <a:lstStyle/>
            <a:p>
              <a:pPr algn="ctr">
                <a:lnSpc>
                  <a:spcPts val="1869"/>
                </a:lnSpc>
              </a:pPr>
              <a:endParaRPr dirty="0"/>
            </a:p>
          </p:txBody>
        </p:sp>
      </p:grpSp>
      <p:sp>
        <p:nvSpPr>
          <p:cNvPr id="6" name="TextBox 6"/>
          <p:cNvSpPr txBox="1"/>
          <p:nvPr/>
        </p:nvSpPr>
        <p:spPr>
          <a:xfrm>
            <a:off x="1622987" y="3491865"/>
            <a:ext cx="6543672" cy="898081"/>
          </a:xfrm>
          <a:prstGeom prst="rect">
            <a:avLst/>
          </a:prstGeom>
        </p:spPr>
        <p:txBody>
          <a:bodyPr lIns="0" tIns="0" rIns="0" bIns="0" rtlCol="0" anchor="t">
            <a:spAutoFit/>
          </a:bodyPr>
          <a:lstStyle/>
          <a:p>
            <a:pPr algn="r">
              <a:lnSpc>
                <a:spcPts val="6836"/>
              </a:lnSpc>
            </a:pPr>
            <a:r>
              <a:rPr lang="en-US" sz="6215" spc="198" dirty="0">
                <a:solidFill>
                  <a:srgbClr val="000000"/>
                </a:solidFill>
                <a:latin typeface="Days"/>
              </a:rPr>
              <a:t>Summary</a:t>
            </a:r>
          </a:p>
        </p:txBody>
      </p:sp>
      <p:sp>
        <p:nvSpPr>
          <p:cNvPr id="7" name="TextBox 7"/>
          <p:cNvSpPr txBox="1"/>
          <p:nvPr/>
        </p:nvSpPr>
        <p:spPr>
          <a:xfrm>
            <a:off x="9144000" y="3434715"/>
            <a:ext cx="7589372" cy="3882922"/>
          </a:xfrm>
          <a:prstGeom prst="rect">
            <a:avLst/>
          </a:prstGeom>
        </p:spPr>
        <p:txBody>
          <a:bodyPr lIns="0" tIns="0" rIns="0" bIns="0" rtlCol="0" anchor="t">
            <a:spAutoFit/>
          </a:bodyPr>
          <a:lstStyle/>
          <a:p>
            <a:pPr>
              <a:lnSpc>
                <a:spcPts val="3380"/>
              </a:lnSpc>
            </a:pPr>
            <a:r>
              <a:rPr lang="en-US" sz="2400" dirty="0">
                <a:solidFill>
                  <a:srgbClr val="000000"/>
                </a:solidFill>
                <a:latin typeface="Open Sauce Light"/>
              </a:rPr>
              <a:t>The solution focuses on ethically employing machine learning to understand customer trends and behavior without compromising user privacy. By anonymizing user identities in large databases, the system ensures compliance with privacy rights while enabling valuable insights. This approach safeguards individual information, addressing concerns about data security and respecting user rights in the era of advanced analytics.</a:t>
            </a:r>
          </a:p>
        </p:txBody>
      </p:sp>
      <p:sp>
        <p:nvSpPr>
          <p:cNvPr id="8" name="TextBox 8"/>
          <p:cNvSpPr txBox="1"/>
          <p:nvPr/>
        </p:nvSpPr>
        <p:spPr>
          <a:xfrm>
            <a:off x="1346762" y="4492688"/>
            <a:ext cx="6543672" cy="888556"/>
          </a:xfrm>
          <a:prstGeom prst="rect">
            <a:avLst/>
          </a:prstGeom>
        </p:spPr>
        <p:txBody>
          <a:bodyPr lIns="0" tIns="0" rIns="0" bIns="0" rtlCol="0" anchor="t">
            <a:spAutoFit/>
          </a:bodyPr>
          <a:lstStyle/>
          <a:p>
            <a:pPr algn="r">
              <a:lnSpc>
                <a:spcPts val="6836"/>
              </a:lnSpc>
            </a:pPr>
            <a:r>
              <a:rPr lang="en-US" sz="6215" spc="198" dirty="0">
                <a:solidFill>
                  <a:srgbClr val="000000"/>
                </a:solidFill>
                <a:latin typeface="Open Sauce Medium"/>
              </a:rPr>
              <a:t>STATEMENT</a:t>
            </a:r>
          </a:p>
        </p:txBody>
      </p:sp>
      <p:sp>
        <p:nvSpPr>
          <p:cNvPr id="9" name="AutoShape 9"/>
          <p:cNvSpPr/>
          <p:nvPr/>
        </p:nvSpPr>
        <p:spPr>
          <a:xfrm flipH="1" flipV="1">
            <a:off x="-7266123" y="5614472"/>
            <a:ext cx="15156557" cy="0"/>
          </a:xfrm>
          <a:prstGeom prst="line">
            <a:avLst/>
          </a:prstGeom>
          <a:ln w="76200" cap="flat">
            <a:solidFill>
              <a:srgbClr val="C23A97"/>
            </a:solidFill>
            <a:prstDash val="solid"/>
            <a:headEnd type="none" w="sm" len="sm"/>
            <a:tailEnd type="none" w="sm" len="sm"/>
          </a:ln>
        </p:spPr>
        <p:txBody>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dirty="0"/>
          </a:p>
        </p:txBody>
      </p:sp>
      <p:sp>
        <p:nvSpPr>
          <p:cNvPr id="3" name="AutoShape 3"/>
          <p:cNvSpPr/>
          <p:nvPr/>
        </p:nvSpPr>
        <p:spPr>
          <a:xfrm flipH="1">
            <a:off x="3838745" y="4174609"/>
            <a:ext cx="10610668" cy="53684"/>
          </a:xfrm>
          <a:prstGeom prst="line">
            <a:avLst/>
          </a:prstGeom>
          <a:ln w="76200" cap="flat">
            <a:solidFill>
              <a:srgbClr val="F5F5F5"/>
            </a:solidFill>
            <a:prstDash val="solid"/>
            <a:headEnd type="none" w="sm" len="sm"/>
            <a:tailEnd type="none" w="sm" len="sm"/>
          </a:ln>
        </p:spPr>
        <p:txBody>
          <a:bodyPr/>
          <a:lstStyle/>
          <a:p>
            <a:endParaRPr lang="en-IN" dirty="0"/>
          </a:p>
        </p:txBody>
      </p:sp>
      <p:sp>
        <p:nvSpPr>
          <p:cNvPr id="4" name="TextBox 4"/>
          <p:cNvSpPr txBox="1"/>
          <p:nvPr/>
        </p:nvSpPr>
        <p:spPr>
          <a:xfrm>
            <a:off x="3838615" y="613740"/>
            <a:ext cx="10610702" cy="774700"/>
          </a:xfrm>
          <a:prstGeom prst="rect">
            <a:avLst/>
          </a:prstGeom>
        </p:spPr>
        <p:txBody>
          <a:bodyPr lIns="0" tIns="0" rIns="0" bIns="0" rtlCol="0" anchor="t">
            <a:spAutoFit/>
          </a:bodyPr>
          <a:lstStyle/>
          <a:p>
            <a:pPr algn="ctr">
              <a:lnSpc>
                <a:spcPts val="6049"/>
              </a:lnSpc>
            </a:pPr>
            <a:r>
              <a:rPr lang="en-US" sz="5499" spc="175" dirty="0">
                <a:solidFill>
                  <a:srgbClr val="FFFFFF"/>
                </a:solidFill>
                <a:latin typeface="Days"/>
              </a:rPr>
              <a:t>Technology:</a:t>
            </a:r>
          </a:p>
        </p:txBody>
      </p:sp>
      <p:sp>
        <p:nvSpPr>
          <p:cNvPr id="5" name="TextBox 5"/>
          <p:cNvSpPr txBox="1"/>
          <p:nvPr/>
        </p:nvSpPr>
        <p:spPr>
          <a:xfrm>
            <a:off x="4214549" y="5595813"/>
            <a:ext cx="2630822" cy="666849"/>
          </a:xfrm>
          <a:prstGeom prst="rect">
            <a:avLst/>
          </a:prstGeom>
        </p:spPr>
        <p:txBody>
          <a:bodyPr wrap="square" lIns="0" tIns="0" rIns="0" bIns="0" rtlCol="0" anchor="t">
            <a:spAutoFit/>
          </a:bodyPr>
          <a:lstStyle/>
          <a:p>
            <a:pPr algn="ctr">
              <a:lnSpc>
                <a:spcPts val="2646"/>
              </a:lnSpc>
            </a:pPr>
            <a:r>
              <a:rPr lang="en-US" sz="2400" dirty="0">
                <a:solidFill>
                  <a:srgbClr val="FFFFFF"/>
                </a:solidFill>
                <a:latin typeface="Open Sauce Light"/>
              </a:rPr>
              <a:t>Database Handling</a:t>
            </a:r>
          </a:p>
        </p:txBody>
      </p:sp>
      <p:sp>
        <p:nvSpPr>
          <p:cNvPr id="6" name="TextBox 6"/>
          <p:cNvSpPr txBox="1"/>
          <p:nvPr/>
        </p:nvSpPr>
        <p:spPr>
          <a:xfrm>
            <a:off x="4397188" y="4711713"/>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01</a:t>
            </a:r>
          </a:p>
        </p:txBody>
      </p:sp>
      <p:sp>
        <p:nvSpPr>
          <p:cNvPr id="7" name="TextBox 7"/>
          <p:cNvSpPr txBox="1"/>
          <p:nvPr/>
        </p:nvSpPr>
        <p:spPr>
          <a:xfrm>
            <a:off x="8011194" y="4640472"/>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02</a:t>
            </a:r>
          </a:p>
        </p:txBody>
      </p:sp>
      <p:sp>
        <p:nvSpPr>
          <p:cNvPr id="8" name="TextBox 8"/>
          <p:cNvSpPr txBox="1"/>
          <p:nvPr/>
        </p:nvSpPr>
        <p:spPr>
          <a:xfrm>
            <a:off x="11443448" y="4640472"/>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03</a:t>
            </a:r>
          </a:p>
        </p:txBody>
      </p:sp>
      <p:sp>
        <p:nvSpPr>
          <p:cNvPr id="9" name="TextBox 9"/>
          <p:cNvSpPr txBox="1"/>
          <p:nvPr/>
        </p:nvSpPr>
        <p:spPr>
          <a:xfrm>
            <a:off x="4399593" y="7339524"/>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04</a:t>
            </a:r>
          </a:p>
        </p:txBody>
      </p:sp>
      <p:sp>
        <p:nvSpPr>
          <p:cNvPr id="10" name="TextBox 10"/>
          <p:cNvSpPr txBox="1"/>
          <p:nvPr/>
        </p:nvSpPr>
        <p:spPr>
          <a:xfrm>
            <a:off x="8095429" y="5572336"/>
            <a:ext cx="2097071" cy="666849"/>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Encryption and Hashing</a:t>
            </a:r>
          </a:p>
        </p:txBody>
      </p:sp>
      <p:sp>
        <p:nvSpPr>
          <p:cNvPr id="11" name="TextBox 11"/>
          <p:cNvSpPr txBox="1"/>
          <p:nvPr/>
        </p:nvSpPr>
        <p:spPr>
          <a:xfrm>
            <a:off x="11528522" y="5583307"/>
            <a:ext cx="2097071" cy="666849"/>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Training the ML Model</a:t>
            </a:r>
          </a:p>
        </p:txBody>
      </p:sp>
      <p:sp>
        <p:nvSpPr>
          <p:cNvPr id="12" name="TextBox 12"/>
          <p:cNvSpPr txBox="1"/>
          <p:nvPr/>
        </p:nvSpPr>
        <p:spPr>
          <a:xfrm>
            <a:off x="4481425" y="8277643"/>
            <a:ext cx="2097071" cy="333425"/>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Graphing</a:t>
            </a:r>
          </a:p>
        </p:txBody>
      </p:sp>
      <p:sp>
        <p:nvSpPr>
          <p:cNvPr id="13" name="TextBox 13"/>
          <p:cNvSpPr txBox="1"/>
          <p:nvPr/>
        </p:nvSpPr>
        <p:spPr>
          <a:xfrm>
            <a:off x="8095428" y="8280546"/>
            <a:ext cx="2097071" cy="1333698"/>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Secure Access Controls and Regular Audits</a:t>
            </a:r>
          </a:p>
        </p:txBody>
      </p:sp>
      <p:sp>
        <p:nvSpPr>
          <p:cNvPr id="14" name="TextBox 14"/>
          <p:cNvSpPr txBox="1"/>
          <p:nvPr/>
        </p:nvSpPr>
        <p:spPr>
          <a:xfrm>
            <a:off x="8011194" y="7339525"/>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05</a:t>
            </a:r>
          </a:p>
        </p:txBody>
      </p:sp>
      <p:sp>
        <p:nvSpPr>
          <p:cNvPr id="15" name="TextBox 15"/>
          <p:cNvSpPr txBox="1"/>
          <p:nvPr/>
        </p:nvSpPr>
        <p:spPr>
          <a:xfrm>
            <a:off x="11448364" y="7339525"/>
            <a:ext cx="2265543" cy="784225"/>
          </a:xfrm>
          <a:prstGeom prst="rect">
            <a:avLst/>
          </a:prstGeom>
        </p:spPr>
        <p:txBody>
          <a:bodyPr lIns="0" tIns="0" rIns="0" bIns="0" rtlCol="0" anchor="t">
            <a:spAutoFit/>
          </a:bodyPr>
          <a:lstStyle/>
          <a:p>
            <a:pPr algn="ctr">
              <a:lnSpc>
                <a:spcPts val="6049"/>
              </a:lnSpc>
            </a:pPr>
            <a:r>
              <a:rPr lang="en-US" sz="5499" spc="175" dirty="0">
                <a:solidFill>
                  <a:srgbClr val="FFFFFF"/>
                </a:solidFill>
                <a:latin typeface="Open Sauce Medium"/>
              </a:rPr>
              <a:t>06</a:t>
            </a:r>
          </a:p>
        </p:txBody>
      </p:sp>
      <p:sp>
        <p:nvSpPr>
          <p:cNvPr id="18" name="TextBox 18"/>
          <p:cNvSpPr txBox="1"/>
          <p:nvPr/>
        </p:nvSpPr>
        <p:spPr>
          <a:xfrm>
            <a:off x="11528522" y="8277643"/>
            <a:ext cx="2097071" cy="1000274"/>
          </a:xfrm>
          <a:prstGeom prst="rect">
            <a:avLst/>
          </a:prstGeom>
        </p:spPr>
        <p:txBody>
          <a:bodyPr lIns="0" tIns="0" rIns="0" bIns="0" rtlCol="0" anchor="t">
            <a:spAutoFit/>
          </a:bodyPr>
          <a:lstStyle/>
          <a:p>
            <a:pPr algn="ctr">
              <a:lnSpc>
                <a:spcPts val="2646"/>
              </a:lnSpc>
            </a:pPr>
            <a:r>
              <a:rPr lang="en-US" sz="2400" dirty="0">
                <a:solidFill>
                  <a:srgbClr val="FFFFFF"/>
                </a:solidFill>
                <a:latin typeface="Open Sauce Light"/>
              </a:rPr>
              <a:t>Informed Consent and Education</a:t>
            </a:r>
          </a:p>
        </p:txBody>
      </p:sp>
      <p:sp>
        <p:nvSpPr>
          <p:cNvPr id="20" name="TextBox 20"/>
          <p:cNvSpPr txBox="1"/>
          <p:nvPr/>
        </p:nvSpPr>
        <p:spPr>
          <a:xfrm>
            <a:off x="12562122" y="7666072"/>
            <a:ext cx="2097071" cy="303160"/>
          </a:xfrm>
          <a:prstGeom prst="rect">
            <a:avLst/>
          </a:prstGeom>
        </p:spPr>
        <p:txBody>
          <a:bodyPr lIns="0" tIns="0" rIns="0" bIns="0" rtlCol="0" anchor="t">
            <a:spAutoFit/>
          </a:bodyPr>
          <a:lstStyle/>
          <a:p>
            <a:pPr algn="ctr">
              <a:lnSpc>
                <a:spcPts val="2646"/>
              </a:lnSpc>
            </a:pPr>
            <a:endParaRPr lang="en-US" sz="1800" dirty="0">
              <a:solidFill>
                <a:srgbClr val="FFFFFF"/>
              </a:solidFill>
              <a:latin typeface="Open Sauce Light"/>
            </a:endParaRPr>
          </a:p>
        </p:txBody>
      </p:sp>
      <p:sp>
        <p:nvSpPr>
          <p:cNvPr id="21" name="TextBox 21"/>
          <p:cNvSpPr txBox="1"/>
          <p:nvPr/>
        </p:nvSpPr>
        <p:spPr>
          <a:xfrm>
            <a:off x="1219200" y="1681405"/>
            <a:ext cx="16383000" cy="1723549"/>
          </a:xfrm>
          <a:prstGeom prst="rect">
            <a:avLst/>
          </a:prstGeom>
        </p:spPr>
        <p:txBody>
          <a:bodyPr wrap="square" lIns="0" tIns="0" rIns="0" bIns="0" rtlCol="0" anchor="t">
            <a:spAutoFit/>
          </a:bodyPr>
          <a:lstStyle/>
          <a:p>
            <a:pPr algn="ctr"/>
            <a:r>
              <a:rPr lang="en-US" sz="2800" spc="300" dirty="0">
                <a:solidFill>
                  <a:srgbClr val="FFFFFF"/>
                </a:solidFill>
                <a:latin typeface="Open Sauce Medium"/>
              </a:rPr>
              <a:t>The planned technology stack for this solution involves using Python as the primary programming language due to its versatility in data processing and machine learning. Libraries such as pandas	 and scikit-learn will by utilized	 for data manipulation and anonymization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015114">
            <a:off x="9740863" y="2343404"/>
            <a:ext cx="15802157" cy="9423832"/>
          </a:xfrm>
          <a:custGeom>
            <a:avLst/>
            <a:gdLst/>
            <a:ahLst/>
            <a:cxnLst/>
            <a:rect l="l" t="t" r="r" b="b"/>
            <a:pathLst>
              <a:path w="15802157" h="9423832">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p:nvPr/>
        </p:nvGrpSpPr>
        <p:grpSpPr>
          <a:xfrm>
            <a:off x="1566398" y="1333975"/>
            <a:ext cx="15433919" cy="7619050"/>
            <a:chOff x="0" y="0"/>
            <a:chExt cx="4064900" cy="2006663"/>
          </a:xfrm>
        </p:grpSpPr>
        <p:sp>
          <p:nvSpPr>
            <p:cNvPr id="4" name="Freeform 4"/>
            <p:cNvSpPr/>
            <p:nvPr/>
          </p:nvSpPr>
          <p:spPr>
            <a:xfrm>
              <a:off x="0" y="0"/>
              <a:ext cx="4064900" cy="2006663"/>
            </a:xfrm>
            <a:custGeom>
              <a:avLst/>
              <a:gdLst/>
              <a:ahLst/>
              <a:cxnLst/>
              <a:rect l="l" t="t" r="r" b="b"/>
              <a:pathLst>
                <a:path w="4064900" h="2006663">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txBody>
            <a:bodyPr/>
            <a:lstStyle/>
            <a:p>
              <a:endParaRPr lang="en-IN" dirty="0"/>
            </a:p>
          </p:txBody>
        </p:sp>
        <p:sp>
          <p:nvSpPr>
            <p:cNvPr id="5" name="TextBox 5"/>
            <p:cNvSpPr txBox="1"/>
            <p:nvPr/>
          </p:nvSpPr>
          <p:spPr>
            <a:xfrm>
              <a:off x="0" y="-28575"/>
              <a:ext cx="4064900" cy="2035238"/>
            </a:xfrm>
            <a:prstGeom prst="rect">
              <a:avLst/>
            </a:prstGeom>
          </p:spPr>
          <p:txBody>
            <a:bodyPr lIns="50800" tIns="50800" rIns="50800" bIns="50800" rtlCol="0" anchor="ctr"/>
            <a:lstStyle/>
            <a:p>
              <a:pPr algn="ctr">
                <a:lnSpc>
                  <a:spcPts val="1869"/>
                </a:lnSpc>
              </a:pPr>
              <a:endParaRPr dirty="0"/>
            </a:p>
          </p:txBody>
        </p:sp>
      </p:grpSp>
      <p:sp>
        <p:nvSpPr>
          <p:cNvPr id="6" name="TextBox 6"/>
          <p:cNvSpPr txBox="1"/>
          <p:nvPr/>
        </p:nvSpPr>
        <p:spPr>
          <a:xfrm>
            <a:off x="1979778" y="5617976"/>
            <a:ext cx="5056438" cy="658495"/>
          </a:xfrm>
          <a:prstGeom prst="rect">
            <a:avLst/>
          </a:prstGeom>
        </p:spPr>
        <p:txBody>
          <a:bodyPr lIns="0" tIns="0" rIns="0" bIns="0" rtlCol="0" anchor="t">
            <a:spAutoFit/>
          </a:bodyPr>
          <a:lstStyle/>
          <a:p>
            <a:pPr algn="just">
              <a:lnSpc>
                <a:spcPts val="5059"/>
              </a:lnSpc>
            </a:pPr>
            <a:r>
              <a:rPr lang="en-US" sz="4599" spc="607" dirty="0">
                <a:solidFill>
                  <a:srgbClr val="000000"/>
                </a:solidFill>
                <a:latin typeface="Open Sauce Medium"/>
              </a:rPr>
              <a:t>OBJECTIVES</a:t>
            </a:r>
          </a:p>
        </p:txBody>
      </p:sp>
      <p:sp>
        <p:nvSpPr>
          <p:cNvPr id="7" name="TextBox 7"/>
          <p:cNvSpPr txBox="1"/>
          <p:nvPr/>
        </p:nvSpPr>
        <p:spPr>
          <a:xfrm>
            <a:off x="3032253" y="4792561"/>
            <a:ext cx="4436512" cy="303160"/>
          </a:xfrm>
          <a:prstGeom prst="rect">
            <a:avLst/>
          </a:prstGeom>
        </p:spPr>
        <p:txBody>
          <a:bodyPr lIns="0" tIns="0" rIns="0" bIns="0" rtlCol="0" anchor="t">
            <a:spAutoFit/>
          </a:bodyPr>
          <a:lstStyle/>
          <a:p>
            <a:pPr>
              <a:lnSpc>
                <a:spcPts val="2646"/>
              </a:lnSpc>
            </a:pPr>
            <a:endParaRPr lang="en-US" sz="1800" dirty="0">
              <a:solidFill>
                <a:srgbClr val="000000"/>
              </a:solidFill>
              <a:latin typeface="Open Sauce Light"/>
            </a:endParaRPr>
          </a:p>
        </p:txBody>
      </p:sp>
      <p:sp>
        <p:nvSpPr>
          <p:cNvPr id="8" name="AutoShape 8"/>
          <p:cNvSpPr/>
          <p:nvPr/>
        </p:nvSpPr>
        <p:spPr>
          <a:xfrm flipH="1" flipV="1">
            <a:off x="7493766" y="2652441"/>
            <a:ext cx="10076" cy="5767647"/>
          </a:xfrm>
          <a:prstGeom prst="line">
            <a:avLst/>
          </a:prstGeom>
          <a:ln w="38100" cap="flat">
            <a:solidFill>
              <a:srgbClr val="192253"/>
            </a:solidFill>
            <a:prstDash val="solid"/>
            <a:headEnd type="none" w="sm" len="sm"/>
            <a:tailEnd type="none" w="sm" len="sm"/>
          </a:ln>
        </p:spPr>
        <p:txBody>
          <a:bodyPr/>
          <a:lstStyle/>
          <a:p>
            <a:endParaRPr lang="en-IN" dirty="0"/>
          </a:p>
        </p:txBody>
      </p:sp>
      <p:grpSp>
        <p:nvGrpSpPr>
          <p:cNvPr id="9" name="Group 9"/>
          <p:cNvGrpSpPr>
            <a:grpSpLocks noChangeAspect="1"/>
          </p:cNvGrpSpPr>
          <p:nvPr/>
        </p:nvGrpSpPr>
        <p:grpSpPr>
          <a:xfrm>
            <a:off x="7308807" y="2496959"/>
            <a:ext cx="369918" cy="369918"/>
            <a:chOff x="6705600" y="1371600"/>
            <a:chExt cx="10972800" cy="10972800"/>
          </a:xfrm>
        </p:grpSpPr>
        <p:sp>
          <p:nvSpPr>
            <p:cNvPr id="10" name="Freeform 10"/>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grpSp>
        <p:nvGrpSpPr>
          <p:cNvPr id="11" name="Group 11"/>
          <p:cNvGrpSpPr>
            <a:grpSpLocks noChangeAspect="1"/>
          </p:cNvGrpSpPr>
          <p:nvPr/>
        </p:nvGrpSpPr>
        <p:grpSpPr>
          <a:xfrm>
            <a:off x="7309104" y="4607602"/>
            <a:ext cx="369918" cy="369918"/>
            <a:chOff x="6705600" y="1371600"/>
            <a:chExt cx="10972800" cy="10972800"/>
          </a:xfrm>
        </p:grpSpPr>
        <p:sp>
          <p:nvSpPr>
            <p:cNvPr id="12" name="Freeform 12"/>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sp>
        <p:nvSpPr>
          <p:cNvPr id="13" name="TextBox 13"/>
          <p:cNvSpPr txBox="1"/>
          <p:nvPr/>
        </p:nvSpPr>
        <p:spPr>
          <a:xfrm>
            <a:off x="7863980" y="2486684"/>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1</a:t>
            </a:r>
          </a:p>
        </p:txBody>
      </p:sp>
      <p:sp>
        <p:nvSpPr>
          <p:cNvPr id="14" name="TextBox 14"/>
          <p:cNvSpPr txBox="1"/>
          <p:nvPr/>
        </p:nvSpPr>
        <p:spPr>
          <a:xfrm>
            <a:off x="7861179" y="4598467"/>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2</a:t>
            </a:r>
          </a:p>
        </p:txBody>
      </p:sp>
      <p:sp>
        <p:nvSpPr>
          <p:cNvPr id="15" name="TextBox 15"/>
          <p:cNvSpPr txBox="1"/>
          <p:nvPr/>
        </p:nvSpPr>
        <p:spPr>
          <a:xfrm>
            <a:off x="7855682" y="3147219"/>
            <a:ext cx="7607421"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Develop a machine learning framework to analyze customer trends and behaviors in a given data set. </a:t>
            </a:r>
          </a:p>
        </p:txBody>
      </p:sp>
      <p:sp>
        <p:nvSpPr>
          <p:cNvPr id="16" name="TextBox 16"/>
          <p:cNvSpPr txBox="1"/>
          <p:nvPr/>
        </p:nvSpPr>
        <p:spPr>
          <a:xfrm>
            <a:off x="7861178" y="5261290"/>
            <a:ext cx="8041746"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Maintain the highest standards of ethical data usage using layer-by-layer encryptions schemes such as RSA.</a:t>
            </a:r>
          </a:p>
        </p:txBody>
      </p:sp>
      <p:grpSp>
        <p:nvGrpSpPr>
          <p:cNvPr id="17" name="Group 17"/>
          <p:cNvGrpSpPr>
            <a:grpSpLocks noChangeAspect="1"/>
          </p:cNvGrpSpPr>
          <p:nvPr/>
        </p:nvGrpSpPr>
        <p:grpSpPr>
          <a:xfrm>
            <a:off x="7309104" y="6709110"/>
            <a:ext cx="369918" cy="369918"/>
            <a:chOff x="6705600" y="1371600"/>
            <a:chExt cx="10972800" cy="10972800"/>
          </a:xfrm>
        </p:grpSpPr>
        <p:sp>
          <p:nvSpPr>
            <p:cNvPr id="18" name="Freeform 18"/>
            <p:cNvSpPr/>
            <p:nvPr/>
          </p:nvSpPr>
          <p:spPr>
            <a:xfrm>
              <a:off x="6696808" y="1100629"/>
              <a:ext cx="10990383" cy="11514742"/>
            </a:xfrm>
            <a:custGeom>
              <a:avLst/>
              <a:gdLst/>
              <a:ahLst/>
              <a:cxnLst/>
              <a:rect l="l" t="t" r="r" b="b"/>
              <a:pathLst>
                <a:path w="10990383" h="11514742">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1">
              <a:gsLst>
                <a:gs pos="0">
                  <a:srgbClr val="B34593">
                    <a:alpha val="100000"/>
                  </a:srgbClr>
                </a:gs>
                <a:gs pos="100000">
                  <a:srgbClr val="151F52">
                    <a:alpha val="100000"/>
                  </a:srgbClr>
                </a:gs>
              </a:gsLst>
              <a:lin ang="5400000"/>
            </a:gradFill>
          </p:spPr>
          <p:txBody>
            <a:bodyPr/>
            <a:lstStyle/>
            <a:p>
              <a:endParaRPr lang="en-IN" dirty="0"/>
            </a:p>
          </p:txBody>
        </p:sp>
      </p:grpSp>
      <p:sp>
        <p:nvSpPr>
          <p:cNvPr id="19" name="TextBox 19"/>
          <p:cNvSpPr txBox="1"/>
          <p:nvPr/>
        </p:nvSpPr>
        <p:spPr>
          <a:xfrm>
            <a:off x="7861179" y="6711557"/>
            <a:ext cx="5260448" cy="480060"/>
          </a:xfrm>
          <a:prstGeom prst="rect">
            <a:avLst/>
          </a:prstGeom>
        </p:spPr>
        <p:txBody>
          <a:bodyPr lIns="0" tIns="0" rIns="0" bIns="0" rtlCol="0" anchor="t">
            <a:spAutoFit/>
          </a:bodyPr>
          <a:lstStyle/>
          <a:p>
            <a:pPr algn="just">
              <a:lnSpc>
                <a:spcPts val="3630"/>
              </a:lnSpc>
            </a:pPr>
            <a:r>
              <a:rPr lang="en-US" sz="3600" spc="105" dirty="0">
                <a:solidFill>
                  <a:srgbClr val="000000"/>
                </a:solidFill>
                <a:latin typeface="Open Sauce Medium"/>
              </a:rPr>
              <a:t>Objective 3</a:t>
            </a:r>
          </a:p>
        </p:txBody>
      </p:sp>
      <p:sp>
        <p:nvSpPr>
          <p:cNvPr id="20" name="TextBox 20"/>
          <p:cNvSpPr txBox="1"/>
          <p:nvPr/>
        </p:nvSpPr>
        <p:spPr>
          <a:xfrm>
            <a:off x="7868742" y="7375361"/>
            <a:ext cx="7361182" cy="542071"/>
          </a:xfrm>
          <a:prstGeom prst="rect">
            <a:avLst/>
          </a:prstGeom>
        </p:spPr>
        <p:txBody>
          <a:bodyPr wrap="square" lIns="0" tIns="0" rIns="0" bIns="0" rtlCol="0" anchor="t">
            <a:spAutoFit/>
          </a:bodyPr>
          <a:lstStyle/>
          <a:p>
            <a:pPr>
              <a:lnSpc>
                <a:spcPts val="2058"/>
              </a:lnSpc>
            </a:pPr>
            <a:r>
              <a:rPr lang="en-US" sz="2400" dirty="0">
                <a:solidFill>
                  <a:srgbClr val="000000"/>
                </a:solidFill>
                <a:latin typeface="Open Sauce Light"/>
              </a:rPr>
              <a:t>Completely anonymize user’s private information from the data used to train the ML model.</a:t>
            </a:r>
          </a:p>
        </p:txBody>
      </p:sp>
      <p:sp>
        <p:nvSpPr>
          <p:cNvPr id="21" name="TextBox 21"/>
          <p:cNvSpPr txBox="1"/>
          <p:nvPr/>
        </p:nvSpPr>
        <p:spPr>
          <a:xfrm>
            <a:off x="2385076" y="4671017"/>
            <a:ext cx="4436512" cy="711199"/>
          </a:xfrm>
          <a:prstGeom prst="rect">
            <a:avLst/>
          </a:prstGeom>
        </p:spPr>
        <p:txBody>
          <a:bodyPr lIns="0" tIns="0" rIns="0" bIns="0" rtlCol="0" anchor="t">
            <a:spAutoFit/>
          </a:bodyPr>
          <a:lstStyle/>
          <a:p>
            <a:pPr>
              <a:lnSpc>
                <a:spcPts val="5499"/>
              </a:lnSpc>
            </a:pPr>
            <a:r>
              <a:rPr lang="en-US" sz="4999" spc="159" dirty="0">
                <a:solidFill>
                  <a:srgbClr val="000000"/>
                </a:solidFill>
                <a:latin typeface="Days"/>
              </a:rPr>
              <a:t>Proposed</a:t>
            </a:r>
          </a:p>
        </p:txBody>
      </p:sp>
      <p:sp>
        <p:nvSpPr>
          <p:cNvPr id="22" name="AutoShape 22"/>
          <p:cNvSpPr/>
          <p:nvPr/>
        </p:nvSpPr>
        <p:spPr>
          <a:xfrm flipH="1" flipV="1">
            <a:off x="-762001" y="6512231"/>
            <a:ext cx="7688957" cy="0"/>
          </a:xfrm>
          <a:prstGeom prst="line">
            <a:avLst/>
          </a:prstGeom>
          <a:ln w="76200" cap="flat">
            <a:solidFill>
              <a:srgbClr val="C23A97"/>
            </a:solidFill>
            <a:prstDash val="solid"/>
            <a:headEnd type="none" w="sm" len="sm"/>
            <a:tailEnd type="none" w="sm" len="sm"/>
          </a:ln>
        </p:spPr>
        <p:txBody>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a:grpSpLocks noChangeAspect="1"/>
          </p:cNvGrpSpPr>
          <p:nvPr/>
        </p:nvGrpSpPr>
        <p:grpSpPr>
          <a:xfrm>
            <a:off x="9997088" y="-628312"/>
            <a:ext cx="8570811" cy="11543623"/>
            <a:chOff x="0" y="0"/>
            <a:chExt cx="3632200" cy="4892040"/>
          </a:xfrm>
        </p:grpSpPr>
        <p:sp>
          <p:nvSpPr>
            <p:cNvPr id="4" name="Freeform 4"/>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txBody>
            <a:bodyPr/>
            <a:lstStyle/>
            <a:p>
              <a:endParaRPr lang="en-IN"/>
            </a:p>
          </p:txBody>
        </p:sp>
        <p:sp>
          <p:nvSpPr>
            <p:cNvPr id="5" name="Freeform 5"/>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txBody>
            <a:bodyPr/>
            <a:lstStyle/>
            <a:p>
              <a:endParaRPr lang="en-IN"/>
            </a:p>
          </p:txBody>
        </p:sp>
      </p:grpSp>
      <p:sp>
        <p:nvSpPr>
          <p:cNvPr id="6" name="TextBox 6"/>
          <p:cNvSpPr txBox="1"/>
          <p:nvPr/>
        </p:nvSpPr>
        <p:spPr>
          <a:xfrm>
            <a:off x="2390864" y="5181346"/>
            <a:ext cx="6753135" cy="3447098"/>
          </a:xfrm>
          <a:prstGeom prst="rect">
            <a:avLst/>
          </a:prstGeom>
        </p:spPr>
        <p:txBody>
          <a:bodyPr wrap="square" lIns="0" tIns="0" rIns="0" bIns="0" rtlCol="0" anchor="t">
            <a:spAutoFit/>
          </a:bodyPr>
          <a:lstStyle/>
          <a:p>
            <a:r>
              <a:rPr lang="en-US" sz="3200" dirty="0">
                <a:solidFill>
                  <a:srgbClr val="000000"/>
                </a:solidFill>
                <a:latin typeface="Open Sauce Light"/>
              </a:rPr>
              <a:t>For testing this algorithm, we are using a static .csv file as our dataset. In a more realistic setting, a dynamic database will be used. We identify and encrypt the fields that must remain confidential to protect the users’ privacy.</a:t>
            </a:r>
          </a:p>
        </p:txBody>
      </p:sp>
      <p:sp>
        <p:nvSpPr>
          <p:cNvPr id="7" name="AutoShape 7"/>
          <p:cNvSpPr/>
          <p:nvPr/>
        </p:nvSpPr>
        <p:spPr>
          <a:xfrm flipH="1" flipV="1">
            <a:off x="2390865" y="4846255"/>
            <a:ext cx="6160724"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p:cNvSpPr txBox="1"/>
          <p:nvPr/>
        </p:nvSpPr>
        <p:spPr>
          <a:xfrm>
            <a:off x="2390865" y="2859363"/>
            <a:ext cx="6530983" cy="627380"/>
          </a:xfrm>
          <a:prstGeom prst="rect">
            <a:avLst/>
          </a:prstGeom>
        </p:spPr>
        <p:txBody>
          <a:bodyPr lIns="0" tIns="0" rIns="0" bIns="0" rtlCol="0" anchor="t">
            <a:spAutoFit/>
          </a:bodyPr>
          <a:lstStyle/>
          <a:p>
            <a:pPr>
              <a:lnSpc>
                <a:spcPts val="4840"/>
              </a:lnSpc>
            </a:pPr>
            <a:r>
              <a:rPr lang="en-US" sz="4400" spc="140" dirty="0">
                <a:solidFill>
                  <a:srgbClr val="000000"/>
                </a:solidFill>
                <a:latin typeface="Days"/>
              </a:rPr>
              <a:t>Database</a:t>
            </a:r>
          </a:p>
        </p:txBody>
      </p:sp>
      <p:sp>
        <p:nvSpPr>
          <p:cNvPr id="9" name="TextBox 9"/>
          <p:cNvSpPr txBox="1"/>
          <p:nvPr/>
        </p:nvSpPr>
        <p:spPr>
          <a:xfrm>
            <a:off x="2390865" y="3553418"/>
            <a:ext cx="6753135" cy="1045211"/>
          </a:xfrm>
          <a:prstGeom prst="rect">
            <a:avLst/>
          </a:prstGeom>
        </p:spPr>
        <p:txBody>
          <a:bodyPr lIns="0" tIns="0" rIns="0" bIns="0" rtlCol="0" anchor="t">
            <a:spAutoFit/>
          </a:bodyPr>
          <a:lstStyle/>
          <a:p>
            <a:pPr>
              <a:lnSpc>
                <a:spcPts val="8030"/>
              </a:lnSpc>
            </a:pPr>
            <a:r>
              <a:rPr lang="en-US" sz="7300" spc="1131" dirty="0">
                <a:solidFill>
                  <a:srgbClr val="000000"/>
                </a:solidFill>
                <a:latin typeface="Open Sauce Medium"/>
              </a:rPr>
              <a:t>Handling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a:p>
        </p:txBody>
      </p:sp>
      <p:grpSp>
        <p:nvGrpSpPr>
          <p:cNvPr id="3" name="Group 3"/>
          <p:cNvGrpSpPr/>
          <p:nvPr/>
        </p:nvGrpSpPr>
        <p:grpSpPr>
          <a:xfrm>
            <a:off x="1270035" y="-1126670"/>
            <a:ext cx="7015976" cy="12171720"/>
            <a:chOff x="0" y="0"/>
            <a:chExt cx="1455146" cy="2524471"/>
          </a:xfrm>
        </p:grpSpPr>
        <p:sp>
          <p:nvSpPr>
            <p:cNvPr id="4" name="Freeform 4"/>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txBody>
            <a:bodyPr/>
            <a:lstStyle/>
            <a:p>
              <a:endParaRPr lang="en-IN"/>
            </a:p>
          </p:txBody>
        </p:sp>
        <p:sp>
          <p:nvSpPr>
            <p:cNvPr id="5" name="TextBox 5"/>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6" name="AutoShape 6"/>
          <p:cNvSpPr/>
          <p:nvPr/>
        </p:nvSpPr>
        <p:spPr>
          <a:xfrm flipH="1" flipV="1">
            <a:off x="-914401" y="4229100"/>
            <a:ext cx="8207537" cy="11149"/>
          </a:xfrm>
          <a:prstGeom prst="line">
            <a:avLst/>
          </a:prstGeom>
          <a:ln w="76200" cap="flat">
            <a:solidFill>
              <a:srgbClr val="C23A97"/>
            </a:solidFill>
            <a:prstDash val="solid"/>
            <a:headEnd type="none" w="sm" len="sm"/>
            <a:tailEnd type="none" w="sm" len="sm"/>
          </a:ln>
        </p:spPr>
        <p:txBody>
          <a:bodyPr/>
          <a:lstStyle/>
          <a:p>
            <a:endParaRPr lang="en-IN"/>
          </a:p>
        </p:txBody>
      </p:sp>
      <p:sp>
        <p:nvSpPr>
          <p:cNvPr id="9" name="TextBox 9"/>
          <p:cNvSpPr txBox="1"/>
          <p:nvPr/>
        </p:nvSpPr>
        <p:spPr>
          <a:xfrm>
            <a:off x="2211640" y="2055214"/>
            <a:ext cx="5473970" cy="774700"/>
          </a:xfrm>
          <a:prstGeom prst="rect">
            <a:avLst/>
          </a:prstGeom>
        </p:spPr>
        <p:txBody>
          <a:bodyPr lIns="0" tIns="0" rIns="0" bIns="0" rtlCol="0" anchor="t">
            <a:spAutoFit/>
          </a:bodyPr>
          <a:lstStyle/>
          <a:p>
            <a:pPr>
              <a:lnSpc>
                <a:spcPts val="6049"/>
              </a:lnSpc>
            </a:pPr>
            <a:r>
              <a:rPr lang="en-US" sz="5499" spc="175" dirty="0">
                <a:solidFill>
                  <a:srgbClr val="000000"/>
                </a:solidFill>
                <a:latin typeface="Days"/>
              </a:rPr>
              <a:t>Encryption</a:t>
            </a:r>
          </a:p>
        </p:txBody>
      </p:sp>
      <p:sp>
        <p:nvSpPr>
          <p:cNvPr id="10" name="TextBox 10"/>
          <p:cNvSpPr txBox="1"/>
          <p:nvPr/>
        </p:nvSpPr>
        <p:spPr>
          <a:xfrm>
            <a:off x="2211640" y="4569844"/>
            <a:ext cx="4874960" cy="4308872"/>
          </a:xfrm>
          <a:prstGeom prst="rect">
            <a:avLst/>
          </a:prstGeom>
        </p:spPr>
        <p:txBody>
          <a:bodyPr wrap="square" lIns="0" tIns="0" rIns="0" bIns="0" rtlCol="0" anchor="t">
            <a:spAutoFit/>
          </a:bodyPr>
          <a:lstStyle/>
          <a:p>
            <a:r>
              <a:rPr lang="en-US" sz="2800" dirty="0">
                <a:solidFill>
                  <a:srgbClr val="000000"/>
                </a:solidFill>
                <a:latin typeface="Open Sauce Light"/>
              </a:rPr>
              <a:t>To encrypt the confidential data, we use an RSA algorithm encrypted using the public key to ensure that no one can access the data once its encrypted. The private decryption key is discarded. On top of that, to add another layer of safety, we are using hashing.</a:t>
            </a:r>
          </a:p>
        </p:txBody>
      </p:sp>
      <p:sp>
        <p:nvSpPr>
          <p:cNvPr id="11" name="TextBox 11"/>
          <p:cNvSpPr txBox="1"/>
          <p:nvPr/>
        </p:nvSpPr>
        <p:spPr>
          <a:xfrm>
            <a:off x="2211640" y="2891532"/>
            <a:ext cx="5473970" cy="961802"/>
          </a:xfrm>
          <a:prstGeom prst="rect">
            <a:avLst/>
          </a:prstGeom>
        </p:spPr>
        <p:txBody>
          <a:bodyPr lIns="0" tIns="0" rIns="0" bIns="0" rtlCol="0" anchor="t">
            <a:spAutoFit/>
          </a:bodyPr>
          <a:lstStyle/>
          <a:p>
            <a:pPr>
              <a:lnSpc>
                <a:spcPts val="7479"/>
              </a:lnSpc>
            </a:pPr>
            <a:r>
              <a:rPr lang="en-US" sz="6799" spc="300">
                <a:solidFill>
                  <a:srgbClr val="000000"/>
                </a:solidFill>
                <a:latin typeface="Open Sauce Medium"/>
              </a:rPr>
              <a:t>&amp; </a:t>
            </a:r>
            <a:r>
              <a:rPr lang="en-US" sz="6799" spc="300" dirty="0">
                <a:solidFill>
                  <a:srgbClr val="000000"/>
                </a:solidFill>
                <a:latin typeface="Open Sauce Medium"/>
              </a:rPr>
              <a:t>Hashing</a:t>
            </a:r>
          </a:p>
        </p:txBody>
      </p:sp>
      <p:pic>
        <p:nvPicPr>
          <p:cNvPr id="1026" name="Picture 2" descr="The Matrix' Code's Hidden Meaning Has Been Revealed – IndieWire">
            <a:extLst>
              <a:ext uri="{FF2B5EF4-FFF2-40B4-BE49-F238E27FC236}">
                <a16:creationId xmlns:a16="http://schemas.microsoft.com/office/drawing/2014/main" id="{AF76F2A2-95EA-5E5E-B44F-AEF0AA028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0068" y="659984"/>
            <a:ext cx="7253875" cy="4074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Encryption? - 1Kosmos">
            <a:extLst>
              <a:ext uri="{FF2B5EF4-FFF2-40B4-BE49-F238E27FC236}">
                <a16:creationId xmlns:a16="http://schemas.microsoft.com/office/drawing/2014/main" id="{573B096E-E94A-354E-A54E-DE246CA6CD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0" y="5376910"/>
            <a:ext cx="6757484" cy="45049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a:extLst>
            <a:ext uri="{FF2B5EF4-FFF2-40B4-BE49-F238E27FC236}">
              <a16:creationId xmlns:a16="http://schemas.microsoft.com/office/drawing/2014/main" id="{34D98024-8F23-E5B8-14F4-CFB8F38851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91AF83-5BFF-656B-E294-301021E15D81}"/>
              </a:ext>
            </a:extLst>
          </p:cNvPr>
          <p:cNvSpPr/>
          <p:nvPr/>
        </p:nvSpPr>
        <p:spPr>
          <a:xfrm rot="5844744">
            <a:off x="-7837509" y="844440"/>
            <a:ext cx="13037396" cy="7775029"/>
          </a:xfrm>
          <a:custGeom>
            <a:avLst/>
            <a:gdLst/>
            <a:ahLst/>
            <a:cxnLst/>
            <a:rect l="l" t="t" r="r" b="b"/>
            <a:pathLst>
              <a:path w="13037396" h="7775029">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a:extLst>
              <a:ext uri="{FF2B5EF4-FFF2-40B4-BE49-F238E27FC236}">
                <a16:creationId xmlns:a16="http://schemas.microsoft.com/office/drawing/2014/main" id="{CA4B8752-7F1B-8D53-7D30-D58E7293DEA5}"/>
              </a:ext>
            </a:extLst>
          </p:cNvPr>
          <p:cNvGrpSpPr>
            <a:grpSpLocks noChangeAspect="1"/>
          </p:cNvGrpSpPr>
          <p:nvPr/>
        </p:nvGrpSpPr>
        <p:grpSpPr>
          <a:xfrm>
            <a:off x="9997088" y="-628312"/>
            <a:ext cx="8570811" cy="11543623"/>
            <a:chOff x="0" y="0"/>
            <a:chExt cx="3632200" cy="4892040"/>
          </a:xfrm>
        </p:grpSpPr>
        <p:sp>
          <p:nvSpPr>
            <p:cNvPr id="4" name="Freeform 4">
              <a:extLst>
                <a:ext uri="{FF2B5EF4-FFF2-40B4-BE49-F238E27FC236}">
                  <a16:creationId xmlns:a16="http://schemas.microsoft.com/office/drawing/2014/main" id="{7EBD7BA2-57CC-492F-CCFB-8402AA661EDF}"/>
                </a:ext>
              </a:extLst>
            </p:cNvPr>
            <p:cNvSpPr/>
            <p:nvPr/>
          </p:nvSpPr>
          <p:spPr>
            <a:xfrm>
              <a:off x="15240" y="15240"/>
              <a:ext cx="3600450" cy="4860290"/>
            </a:xfrm>
            <a:custGeom>
              <a:avLst/>
              <a:gdLst/>
              <a:ahLst/>
              <a:cxnLst/>
              <a:rect l="l" t="t" r="r" b="b"/>
              <a:pathLst>
                <a:path w="3600450" h="4860290">
                  <a:moveTo>
                    <a:pt x="0" y="0"/>
                  </a:moveTo>
                  <a:lnTo>
                    <a:pt x="3600450" y="0"/>
                  </a:lnTo>
                  <a:lnTo>
                    <a:pt x="3600450" y="4860290"/>
                  </a:lnTo>
                  <a:lnTo>
                    <a:pt x="0" y="4860290"/>
                  </a:lnTo>
                  <a:close/>
                </a:path>
              </a:pathLst>
            </a:custGeom>
            <a:blipFill>
              <a:blip r:embed="rId4"/>
              <a:stretch>
                <a:fillRect l="-51243" r="-51243"/>
              </a:stretch>
            </a:blipFill>
          </p:spPr>
          <p:txBody>
            <a:bodyPr/>
            <a:lstStyle/>
            <a:p>
              <a:endParaRPr lang="en-IN"/>
            </a:p>
          </p:txBody>
        </p:sp>
        <p:sp>
          <p:nvSpPr>
            <p:cNvPr id="5" name="Freeform 5">
              <a:extLst>
                <a:ext uri="{FF2B5EF4-FFF2-40B4-BE49-F238E27FC236}">
                  <a16:creationId xmlns:a16="http://schemas.microsoft.com/office/drawing/2014/main" id="{9E957D5B-6548-8993-6D4E-2A3591B0EC71}"/>
                </a:ext>
              </a:extLst>
            </p:cNvPr>
            <p:cNvSpPr/>
            <p:nvPr/>
          </p:nvSpPr>
          <p:spPr>
            <a:xfrm>
              <a:off x="0" y="0"/>
              <a:ext cx="3632200" cy="4892040"/>
            </a:xfrm>
            <a:custGeom>
              <a:avLst/>
              <a:gdLst/>
              <a:ahLst/>
              <a:cxnLst/>
              <a:rect l="l" t="t" r="r" b="b"/>
              <a:pathLst>
                <a:path w="3632200" h="489204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txBody>
            <a:bodyPr/>
            <a:lstStyle/>
            <a:p>
              <a:endParaRPr lang="en-IN"/>
            </a:p>
          </p:txBody>
        </p:sp>
      </p:grpSp>
      <p:sp>
        <p:nvSpPr>
          <p:cNvPr id="6" name="TextBox 6">
            <a:extLst>
              <a:ext uri="{FF2B5EF4-FFF2-40B4-BE49-F238E27FC236}">
                <a16:creationId xmlns:a16="http://schemas.microsoft.com/office/drawing/2014/main" id="{2567ED98-898E-5083-D83C-634DBD847A24}"/>
              </a:ext>
            </a:extLst>
          </p:cNvPr>
          <p:cNvSpPr txBox="1"/>
          <p:nvPr/>
        </p:nvSpPr>
        <p:spPr>
          <a:xfrm>
            <a:off x="2390865" y="3395482"/>
            <a:ext cx="5870874" cy="4985980"/>
          </a:xfrm>
          <a:prstGeom prst="rect">
            <a:avLst/>
          </a:prstGeom>
        </p:spPr>
        <p:txBody>
          <a:bodyPr lIns="0" tIns="0" rIns="0" bIns="0" rtlCol="0" anchor="t">
            <a:spAutoFit/>
          </a:bodyPr>
          <a:lstStyle/>
          <a:p>
            <a:r>
              <a:rPr lang="en-US" sz="3600" dirty="0">
                <a:solidFill>
                  <a:srgbClr val="000000"/>
                </a:solidFill>
                <a:latin typeface="Open Sauce Light"/>
              </a:rPr>
              <a:t>After encrypting the unwanted data, we use 3000 data sets to train the ML model to guess probabilities of the given parameter. This wide range of data sets allows us to predict parameter values with high accuracy.</a:t>
            </a:r>
          </a:p>
        </p:txBody>
      </p:sp>
      <p:sp>
        <p:nvSpPr>
          <p:cNvPr id="7" name="AutoShape 7">
            <a:extLst>
              <a:ext uri="{FF2B5EF4-FFF2-40B4-BE49-F238E27FC236}">
                <a16:creationId xmlns:a16="http://schemas.microsoft.com/office/drawing/2014/main" id="{E05BD466-9BC6-6B73-B211-C2815108D5DE}"/>
              </a:ext>
            </a:extLst>
          </p:cNvPr>
          <p:cNvSpPr/>
          <p:nvPr/>
        </p:nvSpPr>
        <p:spPr>
          <a:xfrm flipH="1" flipV="1">
            <a:off x="2390865" y="3082908"/>
            <a:ext cx="6160724" cy="0"/>
          </a:xfrm>
          <a:prstGeom prst="line">
            <a:avLst/>
          </a:prstGeom>
          <a:ln w="76200" cap="flat">
            <a:solidFill>
              <a:srgbClr val="C23A97"/>
            </a:solidFill>
            <a:prstDash val="solid"/>
            <a:headEnd type="none" w="sm" len="sm"/>
            <a:tailEnd type="none" w="sm" len="sm"/>
          </a:ln>
        </p:spPr>
        <p:txBody>
          <a:bodyPr/>
          <a:lstStyle/>
          <a:p>
            <a:endParaRPr lang="en-IN"/>
          </a:p>
        </p:txBody>
      </p:sp>
      <p:sp>
        <p:nvSpPr>
          <p:cNvPr id="8" name="TextBox 8">
            <a:extLst>
              <a:ext uri="{FF2B5EF4-FFF2-40B4-BE49-F238E27FC236}">
                <a16:creationId xmlns:a16="http://schemas.microsoft.com/office/drawing/2014/main" id="{D4BDCC1A-4A58-6714-B2A3-318B8661C7AF}"/>
              </a:ext>
            </a:extLst>
          </p:cNvPr>
          <p:cNvSpPr txBox="1"/>
          <p:nvPr/>
        </p:nvSpPr>
        <p:spPr>
          <a:xfrm>
            <a:off x="2390865" y="1028700"/>
            <a:ext cx="6530983" cy="627380"/>
          </a:xfrm>
          <a:prstGeom prst="rect">
            <a:avLst/>
          </a:prstGeom>
        </p:spPr>
        <p:txBody>
          <a:bodyPr lIns="0" tIns="0" rIns="0" bIns="0" rtlCol="0" anchor="t">
            <a:spAutoFit/>
          </a:bodyPr>
          <a:lstStyle/>
          <a:p>
            <a:pPr>
              <a:lnSpc>
                <a:spcPts val="4840"/>
              </a:lnSpc>
            </a:pPr>
            <a:r>
              <a:rPr lang="en-US" sz="4400" spc="140" dirty="0">
                <a:solidFill>
                  <a:srgbClr val="000000"/>
                </a:solidFill>
                <a:latin typeface="Days"/>
              </a:rPr>
              <a:t>Training  </a:t>
            </a:r>
          </a:p>
        </p:txBody>
      </p:sp>
      <p:sp>
        <p:nvSpPr>
          <p:cNvPr id="9" name="TextBox 9">
            <a:extLst>
              <a:ext uri="{FF2B5EF4-FFF2-40B4-BE49-F238E27FC236}">
                <a16:creationId xmlns:a16="http://schemas.microsoft.com/office/drawing/2014/main" id="{36E0D497-9E80-E0F6-21F5-A011EC35BAFA}"/>
              </a:ext>
            </a:extLst>
          </p:cNvPr>
          <p:cNvSpPr txBox="1"/>
          <p:nvPr/>
        </p:nvSpPr>
        <p:spPr>
          <a:xfrm>
            <a:off x="2376278" y="1846888"/>
            <a:ext cx="6996322" cy="1025922"/>
          </a:xfrm>
          <a:prstGeom prst="rect">
            <a:avLst/>
          </a:prstGeom>
        </p:spPr>
        <p:txBody>
          <a:bodyPr wrap="square" lIns="0" tIns="0" rIns="0" bIns="0" rtlCol="0" anchor="t">
            <a:spAutoFit/>
          </a:bodyPr>
          <a:lstStyle/>
          <a:p>
            <a:pPr>
              <a:lnSpc>
                <a:spcPts val="8030"/>
              </a:lnSpc>
            </a:pPr>
            <a:r>
              <a:rPr lang="en-US" sz="7300" spc="300" dirty="0">
                <a:solidFill>
                  <a:srgbClr val="000000"/>
                </a:solidFill>
                <a:latin typeface="Open Sauce Medium"/>
              </a:rPr>
              <a:t>the ML Model</a:t>
            </a:r>
          </a:p>
        </p:txBody>
      </p:sp>
    </p:spTree>
    <p:extLst>
      <p:ext uri="{BB962C8B-B14F-4D97-AF65-F5344CB8AC3E}">
        <p14:creationId xmlns:p14="http://schemas.microsoft.com/office/powerpoint/2010/main" val="268717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12B3A-ED33-0C0E-F5FF-065C411FCB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69F0772-6CB0-802E-C3F4-73C778F79B4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3356" t="-19866" r="-347" b="-33836"/>
            </a:stretch>
          </a:blipFill>
        </p:spPr>
        <p:txBody>
          <a:bodyPr/>
          <a:lstStyle/>
          <a:p>
            <a:endParaRPr lang="en-IN"/>
          </a:p>
        </p:txBody>
      </p:sp>
      <p:grpSp>
        <p:nvGrpSpPr>
          <p:cNvPr id="3" name="Group 3">
            <a:extLst>
              <a:ext uri="{FF2B5EF4-FFF2-40B4-BE49-F238E27FC236}">
                <a16:creationId xmlns:a16="http://schemas.microsoft.com/office/drawing/2014/main" id="{E28CF077-8C72-8056-7B99-2C06F83F6A2E}"/>
              </a:ext>
            </a:extLst>
          </p:cNvPr>
          <p:cNvGrpSpPr/>
          <p:nvPr/>
        </p:nvGrpSpPr>
        <p:grpSpPr>
          <a:xfrm>
            <a:off x="1270035" y="-1126670"/>
            <a:ext cx="7015976" cy="12171720"/>
            <a:chOff x="0" y="0"/>
            <a:chExt cx="1455146" cy="2524471"/>
          </a:xfrm>
        </p:grpSpPr>
        <p:sp>
          <p:nvSpPr>
            <p:cNvPr id="4" name="Freeform 4">
              <a:extLst>
                <a:ext uri="{FF2B5EF4-FFF2-40B4-BE49-F238E27FC236}">
                  <a16:creationId xmlns:a16="http://schemas.microsoft.com/office/drawing/2014/main" id="{98A8DFC2-23DC-BAAB-D81E-462A5BB87E00}"/>
                </a:ext>
              </a:extLst>
            </p:cNvPr>
            <p:cNvSpPr/>
            <p:nvPr/>
          </p:nvSpPr>
          <p:spPr>
            <a:xfrm>
              <a:off x="0" y="0"/>
              <a:ext cx="1455146" cy="2524471"/>
            </a:xfrm>
            <a:custGeom>
              <a:avLst/>
              <a:gdLst/>
              <a:ahLst/>
              <a:cxnLst/>
              <a:rect l="l" t="t" r="r" b="b"/>
              <a:pathLst>
                <a:path w="1455146" h="2524471">
                  <a:moveTo>
                    <a:pt x="0" y="0"/>
                  </a:moveTo>
                  <a:lnTo>
                    <a:pt x="1455146" y="0"/>
                  </a:lnTo>
                  <a:lnTo>
                    <a:pt x="1455146" y="2524471"/>
                  </a:lnTo>
                  <a:lnTo>
                    <a:pt x="0" y="2524471"/>
                  </a:lnTo>
                  <a:close/>
                </a:path>
              </a:pathLst>
            </a:custGeom>
            <a:solidFill>
              <a:srgbClr val="F5F5F5"/>
            </a:solidFill>
            <a:ln cap="sq">
              <a:noFill/>
              <a:prstDash val="solid"/>
              <a:miter/>
            </a:ln>
          </p:spPr>
          <p:txBody>
            <a:bodyPr/>
            <a:lstStyle/>
            <a:p>
              <a:endParaRPr lang="en-IN"/>
            </a:p>
          </p:txBody>
        </p:sp>
        <p:sp>
          <p:nvSpPr>
            <p:cNvPr id="5" name="TextBox 5">
              <a:extLst>
                <a:ext uri="{FF2B5EF4-FFF2-40B4-BE49-F238E27FC236}">
                  <a16:creationId xmlns:a16="http://schemas.microsoft.com/office/drawing/2014/main" id="{D1557D88-5601-F2F8-ED3F-0910A2F0589B}"/>
                </a:ext>
              </a:extLst>
            </p:cNvPr>
            <p:cNvSpPr txBox="1"/>
            <p:nvPr/>
          </p:nvSpPr>
          <p:spPr>
            <a:xfrm>
              <a:off x="0" y="-28575"/>
              <a:ext cx="1455146" cy="2553046"/>
            </a:xfrm>
            <a:prstGeom prst="rect">
              <a:avLst/>
            </a:prstGeom>
          </p:spPr>
          <p:txBody>
            <a:bodyPr lIns="50800" tIns="50800" rIns="50800" bIns="50800" rtlCol="0" anchor="ctr"/>
            <a:lstStyle/>
            <a:p>
              <a:pPr algn="ctr">
                <a:lnSpc>
                  <a:spcPts val="1869"/>
                </a:lnSpc>
              </a:pPr>
              <a:endParaRPr/>
            </a:p>
          </p:txBody>
        </p:sp>
      </p:grpSp>
      <p:sp>
        <p:nvSpPr>
          <p:cNvPr id="6" name="AutoShape 6">
            <a:extLst>
              <a:ext uri="{FF2B5EF4-FFF2-40B4-BE49-F238E27FC236}">
                <a16:creationId xmlns:a16="http://schemas.microsoft.com/office/drawing/2014/main" id="{32E48A69-F9ED-B242-A5BC-D55EF7C38BCB}"/>
              </a:ext>
            </a:extLst>
          </p:cNvPr>
          <p:cNvSpPr/>
          <p:nvPr/>
        </p:nvSpPr>
        <p:spPr>
          <a:xfrm flipH="1" flipV="1">
            <a:off x="-914401" y="4229100"/>
            <a:ext cx="8207537" cy="11149"/>
          </a:xfrm>
          <a:prstGeom prst="line">
            <a:avLst/>
          </a:prstGeom>
          <a:ln w="76200" cap="flat">
            <a:solidFill>
              <a:srgbClr val="C23A97"/>
            </a:solidFill>
            <a:prstDash val="solid"/>
            <a:headEnd type="none" w="sm" len="sm"/>
            <a:tailEnd type="none" w="sm" len="sm"/>
          </a:ln>
        </p:spPr>
        <p:txBody>
          <a:bodyPr/>
          <a:lstStyle/>
          <a:p>
            <a:endParaRPr lang="en-IN"/>
          </a:p>
        </p:txBody>
      </p:sp>
      <p:sp>
        <p:nvSpPr>
          <p:cNvPr id="9" name="TextBox 9">
            <a:extLst>
              <a:ext uri="{FF2B5EF4-FFF2-40B4-BE49-F238E27FC236}">
                <a16:creationId xmlns:a16="http://schemas.microsoft.com/office/drawing/2014/main" id="{4D2E69A3-02FD-7253-1D7C-67BBC3DAFA52}"/>
              </a:ext>
            </a:extLst>
          </p:cNvPr>
          <p:cNvSpPr txBox="1"/>
          <p:nvPr/>
        </p:nvSpPr>
        <p:spPr>
          <a:xfrm>
            <a:off x="2343555" y="3216408"/>
            <a:ext cx="5473970" cy="774700"/>
          </a:xfrm>
          <a:prstGeom prst="rect">
            <a:avLst/>
          </a:prstGeom>
        </p:spPr>
        <p:txBody>
          <a:bodyPr lIns="0" tIns="0" rIns="0" bIns="0" rtlCol="0" anchor="t">
            <a:spAutoFit/>
          </a:bodyPr>
          <a:lstStyle/>
          <a:p>
            <a:pPr>
              <a:lnSpc>
                <a:spcPts val="6049"/>
              </a:lnSpc>
            </a:pPr>
            <a:r>
              <a:rPr lang="en-US" sz="5499" spc="175" dirty="0">
                <a:solidFill>
                  <a:srgbClr val="000000"/>
                </a:solidFill>
                <a:latin typeface="Days"/>
              </a:rPr>
              <a:t>Graphing</a:t>
            </a:r>
          </a:p>
        </p:txBody>
      </p:sp>
      <p:sp>
        <p:nvSpPr>
          <p:cNvPr id="10" name="TextBox 10">
            <a:extLst>
              <a:ext uri="{FF2B5EF4-FFF2-40B4-BE49-F238E27FC236}">
                <a16:creationId xmlns:a16="http://schemas.microsoft.com/office/drawing/2014/main" id="{D5B93271-FABB-7473-4634-DF761C91CF35}"/>
              </a:ext>
            </a:extLst>
          </p:cNvPr>
          <p:cNvSpPr txBox="1"/>
          <p:nvPr/>
        </p:nvSpPr>
        <p:spPr>
          <a:xfrm>
            <a:off x="2211640" y="4569844"/>
            <a:ext cx="4628285" cy="2585323"/>
          </a:xfrm>
          <a:prstGeom prst="rect">
            <a:avLst/>
          </a:prstGeom>
        </p:spPr>
        <p:txBody>
          <a:bodyPr lIns="0" tIns="0" rIns="0" bIns="0" rtlCol="0" anchor="t">
            <a:spAutoFit/>
          </a:bodyPr>
          <a:lstStyle/>
          <a:p>
            <a:r>
              <a:rPr lang="en-US" sz="2800" dirty="0">
                <a:solidFill>
                  <a:srgbClr val="000000"/>
                </a:solidFill>
                <a:latin typeface="Open Sauce Light"/>
              </a:rPr>
              <a:t>We are using libraries such as matplotlib to generate graphical representation of the ML output and to check the accuracy of the algorithm. </a:t>
            </a:r>
          </a:p>
        </p:txBody>
      </p:sp>
      <p:pic>
        <p:nvPicPr>
          <p:cNvPr id="13" name="Picture 12" descr="A screenshot of a graph&#10;&#10;Description automatically generated">
            <a:extLst>
              <a:ext uri="{FF2B5EF4-FFF2-40B4-BE49-F238E27FC236}">
                <a16:creationId xmlns:a16="http://schemas.microsoft.com/office/drawing/2014/main" id="{07C31939-5A1F-37A9-F475-590FECC71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4697" y="270209"/>
            <a:ext cx="8618471" cy="4713226"/>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A09B9A70-B93B-6DEA-8CEF-4590C5F52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4697" y="5303564"/>
            <a:ext cx="8618472" cy="4713227"/>
          </a:xfrm>
          <a:prstGeom prst="rect">
            <a:avLst/>
          </a:prstGeom>
        </p:spPr>
      </p:pic>
    </p:spTree>
    <p:extLst>
      <p:ext uri="{BB962C8B-B14F-4D97-AF65-F5344CB8AC3E}">
        <p14:creationId xmlns:p14="http://schemas.microsoft.com/office/powerpoint/2010/main" val="738266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1771</TotalTime>
  <Words>558</Words>
  <Application>Microsoft Office PowerPoint</Application>
  <PresentationFormat>Custom</PresentationFormat>
  <Paragraphs>58</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Days</vt:lpstr>
      <vt:lpstr>Arial</vt:lpstr>
      <vt:lpstr>Open Sauce Medium</vt:lpstr>
      <vt:lpstr>Agrandir Narrow Bold</vt:lpstr>
      <vt:lpstr>Open Sauce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Pink Professional Business Strategy Presentation</dc:title>
  <dc:creator>Faisal Aziz</dc:creator>
  <cp:lastModifiedBy>Faisal Mehboob</cp:lastModifiedBy>
  <cp:revision>3</cp:revision>
  <dcterms:created xsi:type="dcterms:W3CDTF">2006-08-16T00:00:00Z</dcterms:created>
  <dcterms:modified xsi:type="dcterms:W3CDTF">2024-02-21T03:02:04Z</dcterms:modified>
  <dc:identifier>DAF9RV-aVYI</dc:identifier>
</cp:coreProperties>
</file>